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5" r:id="rId2"/>
    <p:sldId id="279" r:id="rId3"/>
    <p:sldId id="275" r:id="rId4"/>
    <p:sldId id="274" r:id="rId5"/>
    <p:sldId id="273" r:id="rId6"/>
    <p:sldId id="278" r:id="rId7"/>
    <p:sldId id="277" r:id="rId8"/>
    <p:sldId id="276" r:id="rId9"/>
    <p:sldId id="259" r:id="rId10"/>
    <p:sldId id="269" r:id="rId11"/>
    <p:sldId id="260" r:id="rId12"/>
    <p:sldId id="261" r:id="rId13"/>
    <p:sldId id="264" r:id="rId14"/>
    <p:sldId id="270" r:id="rId15"/>
    <p:sldId id="262" r:id="rId16"/>
    <p:sldId id="263" r:id="rId17"/>
    <p:sldId id="267" r:id="rId18"/>
    <p:sldId id="271" r:id="rId19"/>
    <p:sldId id="268" r:id="rId20"/>
    <p:sldId id="272" r:id="rId21"/>
    <p:sldId id="280" r:id="rId22"/>
  </p:sldIdLst>
  <p:sldSz cx="9906000" cy="6858000" type="A4"/>
  <p:notesSz cx="6797675" cy="99266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ECFF"/>
    <a:srgbClr val="3366FF"/>
    <a:srgbClr val="CC66FF"/>
    <a:srgbClr val="FF66FF"/>
    <a:srgbClr val="FF99FF"/>
    <a:srgbClr val="FF66CC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1" autoAdjust="0"/>
    <p:restoredTop sz="94598" autoAdjust="0"/>
  </p:normalViewPr>
  <p:slideViewPr>
    <p:cSldViewPr>
      <p:cViewPr varScale="1">
        <p:scale>
          <a:sx n="107" d="100"/>
          <a:sy n="107" d="100"/>
        </p:scale>
        <p:origin x="-870" y="-24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a-DK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DD28EC1-B0B7-46FB-856C-81D39C80754C}" type="slidenum">
              <a:rPr lang="da-DK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a-DK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da-DK"/>
          </a:p>
        </p:txBody>
      </p:sp>
      <p:sp>
        <p:nvSpPr>
          <p:cNvPr id="460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711200" y="776288"/>
            <a:ext cx="538003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32338"/>
            <a:ext cx="4987925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6263"/>
            <a:ext cx="29464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a-DK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66263"/>
            <a:ext cx="29464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70C5C5-B399-4520-89DA-E525A9A8FB87}" type="slidenum">
              <a:rPr lang="da-DK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0C5C5-B399-4520-89DA-E525A9A8FB87}" type="slidenum">
              <a:rPr lang="da-DK" smtClean="0"/>
              <a:pPr/>
              <a:t>1</a:t>
            </a:fld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0C5C5-B399-4520-89DA-E525A9A8FB87}" type="slidenum">
              <a:rPr lang="da-DK" smtClean="0"/>
              <a:pPr/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83142C-D600-465A-91FB-086D550A2D60}" type="slidenum">
              <a:rPr lang="da-DK"/>
              <a:pPr/>
              <a:t>3</a:t>
            </a:fld>
            <a:endParaRPr lang="da-DK"/>
          </a:p>
        </p:txBody>
      </p:sp>
      <p:sp>
        <p:nvSpPr>
          <p:cNvPr id="942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720725" y="750888"/>
            <a:ext cx="5356225" cy="37084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0C5C5-B399-4520-89DA-E525A9A8FB87}" type="slidenum">
              <a:rPr lang="da-DK" smtClean="0"/>
              <a:pPr/>
              <a:t>4</a:t>
            </a:fld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5D8EA-EAB3-4B26-9B09-20B9404049CD}" type="slidenum">
              <a:rPr lang="da-DK"/>
              <a:pPr/>
              <a:t>5</a:t>
            </a:fld>
            <a:endParaRPr lang="da-DK"/>
          </a:p>
        </p:txBody>
      </p:sp>
      <p:sp>
        <p:nvSpPr>
          <p:cNvPr id="911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709613" y="744538"/>
            <a:ext cx="5378450" cy="3724275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0C5C5-B399-4520-89DA-E525A9A8FB87}" type="slidenum">
              <a:rPr lang="da-DK" smtClean="0"/>
              <a:pPr/>
              <a:t>6</a:t>
            </a:fld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0C5C5-B399-4520-89DA-E525A9A8FB87}" type="slidenum">
              <a:rPr lang="da-DK" smtClean="0"/>
              <a:pPr/>
              <a:t>7</a:t>
            </a:fld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5BD540-1952-4FF7-BA6A-D3B2113D16BC}" type="slidenum">
              <a:rPr lang="da-DK"/>
              <a:pPr/>
              <a:t>9</a:t>
            </a:fld>
            <a:endParaRPr lang="da-DK"/>
          </a:p>
        </p:txBody>
      </p:sp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0260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0260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026025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>
          <a:xfrm>
            <a:off x="1568450" y="5903913"/>
            <a:ext cx="3136900" cy="87788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95300" y="1628775"/>
            <a:ext cx="438150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029200" y="1628775"/>
            <a:ext cx="438150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28775"/>
            <a:ext cx="89154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68450" y="5903913"/>
            <a:ext cx="3136900" cy="87788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Futura Medium" pitchFamily="34" charset="0"/>
              </a:defRPr>
            </a:lvl1pPr>
          </a:lstStyle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pic>
        <p:nvPicPr>
          <p:cNvPr id="1035" name="Picture 11" descr="roedlinje"/>
          <p:cNvPicPr preferRelativeResize="0"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71638" y="6189663"/>
            <a:ext cx="7564437" cy="2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4586288" y="309086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da-DK"/>
          </a:p>
        </p:txBody>
      </p:sp>
      <p:sp>
        <p:nvSpPr>
          <p:cNvPr id="1050" name="Text Box 26"/>
          <p:cNvSpPr txBox="1">
            <a:spLocks noChangeArrowheads="1"/>
          </p:cNvSpPr>
          <p:nvPr/>
        </p:nvSpPr>
        <p:spPr bwMode="auto">
          <a:xfrm>
            <a:off x="5961063" y="6273800"/>
            <a:ext cx="3367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da-DK" sz="1200" b="1">
                <a:latin typeface="Futura Medium" pitchFamily="34" charset="0"/>
              </a:rPr>
              <a:t>Lauritz B. Holm-Nielsen, Rektor</a:t>
            </a:r>
          </a:p>
          <a:p>
            <a:pPr algn="r"/>
            <a:r>
              <a:rPr lang="da-DK" sz="1200" b="1">
                <a:latin typeface="Futura Medium" pitchFamily="34" charset="0"/>
              </a:rPr>
              <a:t>ECTS-konference, 7. december 2006</a:t>
            </a:r>
          </a:p>
        </p:txBody>
      </p:sp>
      <p:pic>
        <p:nvPicPr>
          <p:cNvPr id="1051" name="Picture 27" descr="logo uden baggrund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49288" y="5867400"/>
            <a:ext cx="685800" cy="685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Excel_97-2003_Worksheet2.xls"/><Relationship Id="rId4" Type="http://schemas.openxmlformats.org/officeDocument/2006/relationships/oleObject" Target="../embeddings/Microsoft_Office_Excel_97-2003_Worksheet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584200" y="2420938"/>
            <a:ext cx="8737600" cy="2289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a-DK" sz="3600" b="1">
                <a:solidFill>
                  <a:srgbClr val="003399"/>
                </a:solidFill>
              </a:rPr>
              <a:t>DEN GLOBALE UDFORDRING </a:t>
            </a:r>
          </a:p>
          <a:p>
            <a:pPr algn="ctr"/>
            <a:r>
              <a:rPr lang="da-DK" sz="3600" b="1">
                <a:solidFill>
                  <a:srgbClr val="003399"/>
                </a:solidFill>
              </a:rPr>
              <a:t>-</a:t>
            </a:r>
          </a:p>
          <a:p>
            <a:pPr algn="ctr"/>
            <a:r>
              <a:rPr lang="da-DK" sz="3600" b="1">
                <a:solidFill>
                  <a:srgbClr val="003399"/>
                </a:solidFill>
              </a:rPr>
              <a:t>ECTS LABEL- en del af den internationale strategi</a:t>
            </a:r>
            <a:r>
              <a:rPr lang="da-DK" sz="3200" b="1" i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274638"/>
            <a:ext cx="8915400" cy="1143000"/>
          </a:xfrm>
        </p:spPr>
        <p:txBody>
          <a:bodyPr/>
          <a:lstStyle/>
          <a:p>
            <a:pPr algn="ctr"/>
            <a:r>
              <a:rPr lang="fr-FR" sz="3600"/>
              <a:t>Det internationale marked for videregående uddannelse</a:t>
            </a:r>
            <a:endParaRPr lang="en-US" sz="360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773238"/>
            <a:ext cx="8915400" cy="36718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000"/>
              <a:t>OECD landene modtager 85% af alle udenlandske studerende, svarende til 2,3 millioner studerende i 2004</a:t>
            </a:r>
          </a:p>
          <a:p>
            <a:pPr>
              <a:lnSpc>
                <a:spcPct val="80000"/>
              </a:lnSpc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/>
              <a:t>De fleste (61%) udenlandske studerende i OECD området kommer fra ikke-OECD lande</a:t>
            </a:r>
          </a:p>
          <a:p>
            <a:pPr>
              <a:lnSpc>
                <a:spcPct val="80000"/>
              </a:lnSpc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/>
              <a:t>4 lande modtog 52% af alle udenlandske studerende i  OECD området i 2004: USA (22%), UK (11%), Tyskland (10%), Frankrig (9%)</a:t>
            </a:r>
          </a:p>
          <a:p>
            <a:pPr>
              <a:lnSpc>
                <a:spcPct val="80000"/>
              </a:lnSpc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/>
              <a:t>De nordiske lande modtog tilsammen 74.000 studerende, ca. 3% af de udenlandske studerende i OECD området</a:t>
            </a:r>
            <a:endParaRPr lang="en-US" sz="2000"/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6681788" y="5661025"/>
            <a:ext cx="2159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800">
                <a:latin typeface="Arial" charset="0"/>
              </a:rPr>
              <a:t>Kilde: OECD Education at a glance 2006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74638"/>
            <a:ext cx="8915400" cy="993775"/>
          </a:xfrm>
        </p:spPr>
        <p:txBody>
          <a:bodyPr/>
          <a:lstStyle/>
          <a:p>
            <a:pPr algn="ctr"/>
            <a:r>
              <a:rPr lang="da-DK" sz="3600"/>
              <a:t>Det internationale marked for videregående uddannelse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ph idx="1"/>
          </p:nvPr>
        </p:nvGraphicFramePr>
        <p:xfrm>
          <a:off x="269875" y="1341438"/>
          <a:ext cx="9182100" cy="3987800"/>
        </p:xfrm>
        <a:graphic>
          <a:graphicData uri="http://schemas.openxmlformats.org/presentationml/2006/ole">
            <p:oleObj spid="_x0000_s75779" name="Diagram" r:id="rId3" imgW="6734175" imgH="2924175" progId="Excel.Chart.8">
              <p:embed/>
            </p:oleObj>
          </a:graphicData>
        </a:graphic>
      </p:graphicFrame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746875" y="5589588"/>
            <a:ext cx="2089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800">
                <a:latin typeface="Arial" charset="0"/>
              </a:rPr>
              <a:t>Source: OECD Education at a glance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Det internationale marked for videregående uddannelse</a:t>
            </a:r>
          </a:p>
        </p:txBody>
      </p:sp>
      <p:graphicFrame>
        <p:nvGraphicFramePr>
          <p:cNvPr id="76803" name="Object 3"/>
          <p:cNvGraphicFramePr>
            <a:graphicFrameLocks noChangeAspect="1"/>
          </p:cNvGraphicFramePr>
          <p:nvPr>
            <p:ph idx="1"/>
          </p:nvPr>
        </p:nvGraphicFramePr>
        <p:xfrm>
          <a:off x="350838" y="1700213"/>
          <a:ext cx="9126537" cy="3671887"/>
        </p:xfrm>
        <a:graphic>
          <a:graphicData uri="http://schemas.openxmlformats.org/presentationml/2006/ole">
            <p:oleObj spid="_x0000_s76803" name="Diagram" r:id="rId3" imgW="7219950" imgH="2905125" progId="Excel.Chart.8">
              <p:embed/>
            </p:oleObj>
          </a:graphicData>
        </a:graphic>
      </p:graphicFrame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6591300" y="5516563"/>
            <a:ext cx="2090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800">
                <a:latin typeface="Arial" charset="0"/>
              </a:rPr>
              <a:t>Source: OECD Education at a glance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Hvorfor internationalisere dansk uddannelse?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1557338"/>
            <a:ext cx="8915400" cy="3455987"/>
          </a:xfrm>
        </p:spPr>
        <p:txBody>
          <a:bodyPr/>
          <a:lstStyle/>
          <a:p>
            <a:r>
              <a:rPr lang="da-DK" sz="3200"/>
              <a:t>Nationalt omdømme?</a:t>
            </a:r>
          </a:p>
          <a:p>
            <a:r>
              <a:rPr lang="da-DK" sz="3200"/>
              <a:t>Få del i den globale vidensøkonomi? </a:t>
            </a:r>
          </a:p>
          <a:p>
            <a:r>
              <a:rPr lang="da-DK" sz="3200"/>
              <a:t>Sikre vækst og velfærd?</a:t>
            </a:r>
          </a:p>
          <a:p>
            <a:r>
              <a:rPr lang="da-DK" sz="3200"/>
              <a:t>Styrket samarbejde og konkurrence? </a:t>
            </a:r>
          </a:p>
          <a:p>
            <a:r>
              <a:rPr lang="da-DK" sz="3200"/>
              <a:t>Eller….?</a:t>
            </a:r>
          </a:p>
          <a:p>
            <a:endParaRPr lang="da-DK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Dansk videregående uddannelse – hvad er målene?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1917700"/>
            <a:ext cx="8569325" cy="3671888"/>
          </a:xfrm>
        </p:spPr>
        <p:txBody>
          <a:bodyPr/>
          <a:lstStyle/>
          <a:p>
            <a:r>
              <a:rPr lang="da-DK"/>
              <a:t>Styrke det globale udsyn</a:t>
            </a:r>
          </a:p>
          <a:p>
            <a:r>
              <a:rPr lang="da-DK"/>
              <a:t>Øge udenlandsk deltagelse</a:t>
            </a:r>
          </a:p>
          <a:p>
            <a:r>
              <a:rPr lang="da-DK"/>
              <a:t>Højere kvalitet </a:t>
            </a:r>
          </a:p>
          <a:p>
            <a:r>
              <a:rPr lang="da-DK"/>
              <a:t>Større kvantitet</a:t>
            </a:r>
          </a:p>
          <a:p>
            <a:r>
              <a:rPr lang="da-DK"/>
              <a:t>Øge konkurrenceevnen </a:t>
            </a:r>
          </a:p>
          <a:p>
            <a:r>
              <a:rPr lang="da-DK"/>
              <a:t>Stærkere sammenhængskraft </a:t>
            </a:r>
          </a:p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Internationalisering - virkemidler</a:t>
            </a:r>
          </a:p>
        </p:txBody>
      </p:sp>
      <p:sp>
        <p:nvSpPr>
          <p:cNvPr id="77827" name="Oval 3"/>
          <p:cNvSpPr>
            <a:spLocks noChangeArrowheads="1"/>
          </p:cNvSpPr>
          <p:nvPr/>
        </p:nvSpPr>
        <p:spPr bwMode="auto">
          <a:xfrm>
            <a:off x="1928813" y="2133600"/>
            <a:ext cx="5616575" cy="3455988"/>
          </a:xfrm>
          <a:prstGeom prst="ellipse">
            <a:avLst/>
          </a:prstGeom>
          <a:noFill/>
          <a:ln w="1270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77828" name="Oval 4"/>
          <p:cNvSpPr>
            <a:spLocks noChangeArrowheads="1"/>
          </p:cNvSpPr>
          <p:nvPr/>
        </p:nvSpPr>
        <p:spPr bwMode="auto">
          <a:xfrm>
            <a:off x="6248400" y="2276475"/>
            <a:ext cx="2520950" cy="151130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Finansiering – </a:t>
            </a:r>
          </a:p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Udbud</a:t>
            </a:r>
          </a:p>
        </p:txBody>
      </p:sp>
      <p:sp>
        <p:nvSpPr>
          <p:cNvPr id="77829" name="Oval 5"/>
          <p:cNvSpPr>
            <a:spLocks noChangeArrowheads="1"/>
          </p:cNvSpPr>
          <p:nvPr/>
        </p:nvSpPr>
        <p:spPr bwMode="auto">
          <a:xfrm>
            <a:off x="3513138" y="1484313"/>
            <a:ext cx="2447925" cy="1584325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Kvalitetssikring</a:t>
            </a:r>
          </a:p>
        </p:txBody>
      </p:sp>
      <p:sp>
        <p:nvSpPr>
          <p:cNvPr id="77830" name="Oval 6"/>
          <p:cNvSpPr>
            <a:spLocks noChangeArrowheads="1"/>
          </p:cNvSpPr>
          <p:nvPr/>
        </p:nvSpPr>
        <p:spPr bwMode="auto">
          <a:xfrm>
            <a:off x="776288" y="2205038"/>
            <a:ext cx="2520950" cy="151130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Finansiering –</a:t>
            </a:r>
          </a:p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Efterspørgsel</a:t>
            </a:r>
          </a:p>
        </p:txBody>
      </p:sp>
      <p:sp>
        <p:nvSpPr>
          <p:cNvPr id="77831" name="Oval 7"/>
          <p:cNvSpPr>
            <a:spLocks noChangeArrowheads="1"/>
          </p:cNvSpPr>
          <p:nvPr/>
        </p:nvSpPr>
        <p:spPr bwMode="auto">
          <a:xfrm>
            <a:off x="776288" y="4005263"/>
            <a:ext cx="2520950" cy="151130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Institutionel kapacitet</a:t>
            </a:r>
          </a:p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lokal &amp; international</a:t>
            </a:r>
          </a:p>
        </p:txBody>
      </p:sp>
      <p:sp>
        <p:nvSpPr>
          <p:cNvPr id="77832" name="Oval 8"/>
          <p:cNvSpPr>
            <a:spLocks noChangeArrowheads="1"/>
          </p:cNvSpPr>
          <p:nvPr/>
        </p:nvSpPr>
        <p:spPr bwMode="auto">
          <a:xfrm>
            <a:off x="3513138" y="4508500"/>
            <a:ext cx="2447925" cy="1584325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Markeds- </a:t>
            </a:r>
          </a:p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transparens</a:t>
            </a:r>
          </a:p>
        </p:txBody>
      </p:sp>
      <p:sp>
        <p:nvSpPr>
          <p:cNvPr id="77833" name="Oval 9"/>
          <p:cNvSpPr>
            <a:spLocks noChangeArrowheads="1"/>
          </p:cNvSpPr>
          <p:nvPr/>
        </p:nvSpPr>
        <p:spPr bwMode="auto">
          <a:xfrm>
            <a:off x="6248400" y="4005263"/>
            <a:ext cx="2520950" cy="151130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da-DK" sz="1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Markedsføring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0"/>
            <a:ext cx="8915400" cy="777875"/>
          </a:xfrm>
        </p:spPr>
        <p:txBody>
          <a:bodyPr/>
          <a:lstStyle/>
          <a:p>
            <a:pPr algn="ctr"/>
            <a:r>
              <a:rPr lang="da-DK" sz="3600"/>
              <a:t>Hvad skal universitetet gøre?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836613"/>
            <a:ext cx="8915400" cy="5329237"/>
          </a:xfrm>
        </p:spPr>
        <p:txBody>
          <a:bodyPr/>
          <a:lstStyle/>
          <a:p>
            <a:r>
              <a:rPr lang="da-DK"/>
              <a:t>Etablere en klar international strategi</a:t>
            </a:r>
          </a:p>
          <a:p>
            <a:r>
              <a:rPr lang="da-DK"/>
              <a:t>Fokus på uddannelse</a:t>
            </a:r>
          </a:p>
          <a:p>
            <a:r>
              <a:rPr lang="da-DK"/>
              <a:t>Proaktiv i de internationale netværk </a:t>
            </a:r>
          </a:p>
          <a:p>
            <a:r>
              <a:rPr lang="da-DK"/>
              <a:t>Selektiv udvælgelse af partnere</a:t>
            </a:r>
          </a:p>
          <a:p>
            <a:r>
              <a:rPr lang="da-DK"/>
              <a:t>Tage aktiv del i Bologna-processen og ECTS</a:t>
            </a:r>
          </a:p>
          <a:p>
            <a:r>
              <a:rPr lang="da-DK"/>
              <a:t>Tiltrække de bedste internationale studerende</a:t>
            </a:r>
          </a:p>
          <a:p>
            <a:r>
              <a:rPr lang="da-DK"/>
              <a:t>Etablere en effektiv og gennemskuelig organisation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ECTS-label på den korte bane, hvorfor?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Fuldstændig gennemført Bologna-proces</a:t>
            </a:r>
          </a:p>
          <a:p>
            <a:r>
              <a:rPr lang="da-DK"/>
              <a:t>Markedsføringsværktøj, nationalt og internationalt</a:t>
            </a:r>
          </a:p>
          <a:p>
            <a:r>
              <a:rPr lang="da-DK"/>
              <a:t>Fuld transparens, synlighed i verden</a:t>
            </a:r>
          </a:p>
          <a:p>
            <a:r>
              <a:rPr lang="da-DK"/>
              <a:t>Kvalitetssikringssystem</a:t>
            </a:r>
          </a:p>
          <a:p>
            <a:r>
              <a:rPr lang="da-DK"/>
              <a:t>Synlig dokumentation af kvalitetsarbejdet</a:t>
            </a:r>
          </a:p>
          <a:p>
            <a:endParaRPr lang="da-DK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ECTS-label på den lange bane, hvorfor? 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Fælles uddannelsessprog</a:t>
            </a:r>
          </a:p>
          <a:p>
            <a:r>
              <a:rPr lang="da-DK"/>
              <a:t>Fleksibilitet, gennemskuelighed og systematik</a:t>
            </a:r>
          </a:p>
          <a:p>
            <a:r>
              <a:rPr lang="da-DK"/>
              <a:t>Kit i fusionsprocessen på uddannelsesområdet</a:t>
            </a:r>
          </a:p>
          <a:p>
            <a:r>
              <a:rPr lang="da-DK"/>
              <a:t>Ét universitet</a:t>
            </a:r>
          </a:p>
          <a:p>
            <a:endParaRPr lang="da-DK"/>
          </a:p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Hvad betyder ECTS-label for AU?</a:t>
            </a:r>
            <a:endParaRPr lang="da-DK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da-DK" sz="2000"/>
              <a:t>Certificeret bevis på:</a:t>
            </a:r>
          </a:p>
          <a:p>
            <a:pPr>
              <a:lnSpc>
                <a:spcPct val="90000"/>
              </a:lnSpc>
            </a:pPr>
            <a:r>
              <a:rPr lang="da-DK" sz="2000"/>
              <a:t>Korrekt anvendelse af ECTS</a:t>
            </a:r>
          </a:p>
          <a:p>
            <a:pPr>
              <a:lnSpc>
                <a:spcPct val="90000"/>
              </a:lnSpc>
            </a:pPr>
            <a:r>
              <a:rPr lang="da-DK" sz="2000"/>
              <a:t>Fuld institutionel og uddannelsesmæssig gennemsigtighed</a:t>
            </a:r>
          </a:p>
          <a:p>
            <a:pPr>
              <a:lnSpc>
                <a:spcPct val="90000"/>
              </a:lnSpc>
            </a:pPr>
            <a:r>
              <a:rPr lang="da-DK" sz="2000"/>
              <a:t>Kvalitetsstempel af de administrative procedurer vedr. studentermobilitet</a:t>
            </a:r>
          </a:p>
          <a:p>
            <a:pPr>
              <a:lnSpc>
                <a:spcPct val="90000"/>
              </a:lnSpc>
            </a:pPr>
            <a:r>
              <a:rPr lang="da-DK" sz="2000"/>
              <a:t>International commitment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da-DK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da-DK" sz="2000"/>
              <a:t>Kort sagt:</a:t>
            </a:r>
          </a:p>
          <a:p>
            <a:pPr>
              <a:lnSpc>
                <a:spcPct val="90000"/>
              </a:lnSpc>
            </a:pPr>
            <a:r>
              <a:rPr lang="da-DK" sz="2000"/>
              <a:t>AU – en mere attraktiv samarbejdspartner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da-DK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98307" name="Picture 3" descr="I31069-2004Sep18L"/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3675" y="188913"/>
            <a:ext cx="9518650" cy="5545137"/>
          </a:xfrm>
          <a:noFill/>
          <a:ln/>
        </p:spPr>
      </p:pic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704850" y="2133600"/>
            <a:ext cx="8737600" cy="3748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da-DK" sz="3200" b="1" i="1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da-DK" sz="3200" b="1" i="1">
                <a:solidFill>
                  <a:srgbClr val="CC0000"/>
                </a:solidFill>
                <a:latin typeface="Arial Black" pitchFamily="34" charset="0"/>
              </a:rPr>
              <a:t>DEN GLOBALE UDFORDRING</a:t>
            </a:r>
          </a:p>
          <a:p>
            <a:pPr algn="ctr"/>
            <a:endParaRPr lang="da-DK" sz="3200" b="1" i="1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r>
              <a:rPr lang="da-DK" sz="3200" b="1" i="1">
                <a:solidFill>
                  <a:srgbClr val="CC0000"/>
                </a:solidFill>
                <a:latin typeface="Arial Black" pitchFamily="34" charset="0"/>
              </a:rPr>
              <a:t>ECTS</a:t>
            </a:r>
            <a:r>
              <a:rPr lang="da-DK" sz="3200" b="1">
                <a:solidFill>
                  <a:srgbClr val="CC0000"/>
                </a:solidFill>
                <a:latin typeface="Arial Black" pitchFamily="34" charset="0"/>
              </a:rPr>
              <a:t> LABEL- en del af den internationale strategi</a:t>
            </a:r>
            <a:r>
              <a:rPr lang="da-DK" b="1" i="1">
                <a:solidFill>
                  <a:srgbClr val="CC0000"/>
                </a:solidFill>
              </a:rPr>
              <a:t> </a:t>
            </a:r>
          </a:p>
          <a:p>
            <a:endParaRPr lang="da-DK" sz="3200" b="1" i="1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endParaRPr lang="da-DK" sz="4800" b="1" i="1">
              <a:solidFill>
                <a:srgbClr val="CC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Udfordringerne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Det kommer til at gå stærkt og det kræver en ekstraordinær indsats </a:t>
            </a:r>
          </a:p>
          <a:p>
            <a:r>
              <a:rPr lang="da-DK"/>
              <a:t>Medarbejderne er altafgørende  </a:t>
            </a:r>
          </a:p>
          <a:p>
            <a:r>
              <a:rPr lang="da-DK"/>
              <a:t>Brug for at alle på alle niveauer trækker på samme hammel</a:t>
            </a:r>
          </a:p>
          <a:p>
            <a:endParaRPr lang="da-DK"/>
          </a:p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99331" name="Picture 3" descr="I31069-2004Sep18L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3675" y="188913"/>
            <a:ext cx="9518650" cy="5545137"/>
          </a:xfrm>
          <a:noFill/>
          <a:ln/>
        </p:spPr>
      </p:pic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584200" y="908050"/>
            <a:ext cx="8737600" cy="3868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da-DK" sz="2400" b="1" i="1">
              <a:solidFill>
                <a:srgbClr val="FF0000"/>
              </a:solidFill>
              <a:latin typeface="Arial" charset="0"/>
            </a:endParaRPr>
          </a:p>
          <a:p>
            <a:pPr algn="ctr"/>
            <a:endParaRPr lang="da-DK" sz="2400" b="1" i="1">
              <a:solidFill>
                <a:srgbClr val="FF0000"/>
              </a:solidFill>
              <a:latin typeface="Arial" charset="0"/>
            </a:endParaRPr>
          </a:p>
          <a:p>
            <a:pPr algn="ctr"/>
            <a:endParaRPr lang="da-DK" sz="2400" b="1" i="1">
              <a:solidFill>
                <a:srgbClr val="FF0000"/>
              </a:solidFill>
              <a:latin typeface="Arial" charset="0"/>
            </a:endParaRPr>
          </a:p>
          <a:p>
            <a:pPr algn="ctr"/>
            <a:endParaRPr lang="da-DK" sz="3200" b="1" i="1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da-DK" sz="3200" b="1" i="1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da-DK" sz="3200" b="1" i="1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da-DK" sz="3200" b="1" i="1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da-DK" sz="4800" b="1" i="1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631825" y="2565400"/>
            <a:ext cx="8569325" cy="155416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med"/>
          </a:ln>
          <a:effectLst/>
        </p:spPr>
        <p:txBody>
          <a:bodyPr>
            <a:spAutoFit/>
          </a:bodyPr>
          <a:lstStyle/>
          <a:p>
            <a:pPr algn="ctr"/>
            <a:r>
              <a:rPr lang="da-DK" sz="3200" b="1" i="1">
                <a:solidFill>
                  <a:srgbClr val="FF0000"/>
                </a:solidFill>
                <a:latin typeface="Arial Black" pitchFamily="34" charset="0"/>
              </a:rPr>
              <a:t>Held og lykke med arbejdet</a:t>
            </a:r>
          </a:p>
          <a:p>
            <a:pPr algn="ctr"/>
            <a:endParaRPr lang="da-DK" sz="3200" b="1" i="1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da-DK" sz="3200" b="1" i="1">
                <a:solidFill>
                  <a:srgbClr val="FF0000"/>
                </a:solidFill>
                <a:latin typeface="Arial Black" pitchFamily="34" charset="0"/>
              </a:rPr>
              <a:t>rektor@au.dk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58350" cy="1066800"/>
          </a:xfrm>
        </p:spPr>
        <p:txBody>
          <a:bodyPr/>
          <a:lstStyle/>
          <a:p>
            <a:pPr algn="ctr"/>
            <a:r>
              <a:rPr lang="es-ES_tradnl" b="0">
                <a:latin typeface="Times New Roman" pitchFamily="18" charset="0"/>
              </a:rPr>
              <a:t>Composition of the global market for goods</a:t>
            </a:r>
            <a:endParaRPr lang="es-ES_tradnl" b="0" i="1">
              <a:latin typeface="Times New Roman" pitchFamily="18" charset="0"/>
            </a:endParaRP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825500" y="304800"/>
            <a:ext cx="6269038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da-DK" sz="2800" b="1">
                <a:solidFill>
                  <a:srgbClr val="003399"/>
                </a:solidFill>
              </a:rPr>
              <a:t/>
            </a:r>
            <a:br>
              <a:rPr lang="da-DK" sz="2800" b="1">
                <a:solidFill>
                  <a:srgbClr val="003399"/>
                </a:solidFill>
              </a:rPr>
            </a:br>
            <a:r>
              <a:rPr lang="da-DK" sz="3600" b="1">
                <a:solidFill>
                  <a:srgbClr val="003399"/>
                </a:solidFill>
              </a:rPr>
              <a:t/>
            </a:r>
            <a:br>
              <a:rPr lang="da-DK" sz="3600" b="1">
                <a:solidFill>
                  <a:srgbClr val="003399"/>
                </a:solidFill>
              </a:rPr>
            </a:br>
            <a:r>
              <a:rPr lang="da-DK" sz="3600" b="1">
                <a:solidFill>
                  <a:srgbClr val="003399"/>
                </a:solidFill>
              </a:rPr>
              <a:t/>
            </a:r>
            <a:br>
              <a:rPr lang="da-DK" sz="3600" b="1">
                <a:solidFill>
                  <a:srgbClr val="003399"/>
                </a:solidFill>
              </a:rPr>
            </a:br>
            <a:endParaRPr lang="da-DK" sz="4000" b="1">
              <a:solidFill>
                <a:srgbClr val="000000"/>
              </a:solidFill>
            </a:endParaRP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0" y="1484313"/>
          <a:ext cx="5064125" cy="3986212"/>
        </p:xfrm>
        <a:graphic>
          <a:graphicData uri="http://schemas.openxmlformats.org/presentationml/2006/ole">
            <p:oleObj spid="_x0000_s93188" name="Worksheet" r:id="rId4" imgW="4857988" imgH="4143613" progId="Excel.Sheet.8">
              <p:embed/>
            </p:oleObj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3938588" y="2133600"/>
          <a:ext cx="5407025" cy="3792538"/>
        </p:xfrm>
        <a:graphic>
          <a:graphicData uri="http://schemas.openxmlformats.org/presentationml/2006/ole">
            <p:oleObj spid="_x0000_s93189" name="Worksheet" r:id="rId5" imgW="5629513" imgH="4267438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1985963" y="213360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da-DK"/>
          </a:p>
        </p:txBody>
      </p:sp>
      <p:pic>
        <p:nvPicPr>
          <p:cNvPr id="92163" name="Picture 3" descr="Hub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3" y="1557338"/>
            <a:ext cx="9363075" cy="4217987"/>
          </a:xfrm>
          <a:prstGeom prst="rect">
            <a:avLst/>
          </a:prstGeom>
          <a:noFill/>
        </p:spPr>
      </p:pic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428625" y="260350"/>
            <a:ext cx="9039225" cy="13112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4000">
                <a:solidFill>
                  <a:srgbClr val="003399"/>
                </a:solidFill>
                <a:latin typeface="Times New Roman" pitchFamily="18" charset="0"/>
                <a:cs typeface="Arial" charset="0"/>
              </a:rPr>
              <a:t>Global hubs of </a:t>
            </a:r>
            <a:br>
              <a:rPr lang="en-US" sz="4000">
                <a:solidFill>
                  <a:srgbClr val="003399"/>
                </a:solidFill>
                <a:latin typeface="Times New Roman" pitchFamily="18" charset="0"/>
                <a:cs typeface="Arial" charset="0"/>
              </a:rPr>
            </a:br>
            <a:r>
              <a:rPr lang="en-US" sz="4000">
                <a:solidFill>
                  <a:srgbClr val="003399"/>
                </a:solidFill>
                <a:latin typeface="Times New Roman" pitchFamily="18" charset="0"/>
                <a:cs typeface="Arial" charset="0"/>
              </a:rPr>
              <a:t>technological innovation</a:t>
            </a: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4875213" y="5445125"/>
            <a:ext cx="4652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>
                <a:latin typeface="Arial Black" pitchFamily="34" charset="0"/>
                <a:cs typeface="Times New Roman" pitchFamily="18" charset="0"/>
              </a:rPr>
              <a:t>Source: Hillner (2000) and UNDP (2001</a:t>
            </a:r>
            <a:r>
              <a:rPr lang="en-US" sz="1200">
                <a:latin typeface="Arial Black" pitchFamily="34" charset="0"/>
                <a:cs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pic>
        <p:nvPicPr>
          <p:cNvPr id="90114" name="Picture 2" descr="expaths"/>
          <p:cNvPicPr>
            <a:picLocks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350838" y="39688"/>
            <a:ext cx="10450513" cy="6818312"/>
          </a:xfrm>
          <a:noFill/>
          <a:ln/>
        </p:spPr>
      </p:pic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974725" y="260350"/>
            <a:ext cx="8420100" cy="1096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6666FF"/>
              </a:buClr>
              <a:buSzPct val="140000"/>
            </a:pPr>
            <a:r>
              <a:rPr lang="fr-FR" sz="2200">
                <a:latin typeface="Tahoma" charset="0"/>
              </a:rPr>
              <a:t>Some countries</a:t>
            </a:r>
            <a:r>
              <a:rPr lang="en-US" sz="2200">
                <a:latin typeface="Tahoma" charset="0"/>
              </a:rPr>
              <a:t>, especially in the Caribbean and in Africa, face significant emigration rates of their elites (sometimes exceeding 50%)</a:t>
            </a:r>
            <a:endParaRPr lang="fr-FR" sz="220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04800"/>
            <a:ext cx="9906000" cy="1066800"/>
          </a:xfrm>
        </p:spPr>
        <p:txBody>
          <a:bodyPr/>
          <a:lstStyle/>
          <a:p>
            <a:r>
              <a:rPr lang="en-US" sz="3600">
                <a:solidFill>
                  <a:srgbClr val="3D0CF2"/>
                </a:solidFill>
              </a:rPr>
              <a:t>Internet Hosts (per 10,000 people, 2000)</a:t>
            </a:r>
          </a:p>
        </p:txBody>
      </p:sp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0" y="531813"/>
          <a:ext cx="9906000" cy="6326187"/>
        </p:xfrm>
        <a:graphic>
          <a:graphicData uri="http://schemas.openxmlformats.org/presentationml/2006/ole">
            <p:oleObj spid="_x0000_s97283" name="Bitmap Image" r:id="rId4" imgW="6001588" imgH="4153480" progId="Paint.Pictur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906000" cy="419100"/>
          </a:xfrm>
        </p:spPr>
        <p:txBody>
          <a:bodyPr/>
          <a:lstStyle/>
          <a:p>
            <a:r>
              <a:rPr lang="en-US" sz="3600">
                <a:solidFill>
                  <a:srgbClr val="3D0CF2"/>
                </a:solidFill>
              </a:rPr>
              <a:t>Higher Education Enrollment Ratio</a:t>
            </a:r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0" y="550863"/>
          <a:ext cx="9906000" cy="6307137"/>
        </p:xfrm>
        <a:graphic>
          <a:graphicData uri="http://schemas.openxmlformats.org/presentationml/2006/ole">
            <p:oleObj spid="_x0000_s96259" name="Bitmap Image" r:id="rId4" imgW="6020640" imgH="4153480" progId="Paint.Picture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660400" y="258763"/>
            <a:ext cx="8505825" cy="78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/>
            <a:endParaRPr lang="es-ES_tradnl" sz="44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5" name="Line 3"/>
          <p:cNvSpPr>
            <a:spLocks noChangeShapeType="1"/>
          </p:cNvSpPr>
          <p:nvPr/>
        </p:nvSpPr>
        <p:spPr bwMode="auto">
          <a:xfrm>
            <a:off x="968375" y="1949450"/>
            <a:ext cx="1588" cy="4094163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36" name="Line 4"/>
          <p:cNvSpPr>
            <a:spLocks noChangeShapeType="1"/>
          </p:cNvSpPr>
          <p:nvPr/>
        </p:nvSpPr>
        <p:spPr bwMode="auto">
          <a:xfrm>
            <a:off x="976313" y="6054725"/>
            <a:ext cx="20637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37" name="Line 5"/>
          <p:cNvSpPr>
            <a:spLocks noChangeShapeType="1"/>
          </p:cNvSpPr>
          <p:nvPr/>
        </p:nvSpPr>
        <p:spPr bwMode="auto">
          <a:xfrm>
            <a:off x="976313" y="5033963"/>
            <a:ext cx="20637" cy="31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38" name="Line 6"/>
          <p:cNvSpPr>
            <a:spLocks noChangeShapeType="1"/>
          </p:cNvSpPr>
          <p:nvPr/>
        </p:nvSpPr>
        <p:spPr bwMode="auto">
          <a:xfrm>
            <a:off x="976313" y="3997325"/>
            <a:ext cx="20637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39" name="Line 7"/>
          <p:cNvSpPr>
            <a:spLocks noChangeShapeType="1"/>
          </p:cNvSpPr>
          <p:nvPr/>
        </p:nvSpPr>
        <p:spPr bwMode="auto">
          <a:xfrm>
            <a:off x="976313" y="2971800"/>
            <a:ext cx="20637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976313" y="1938338"/>
            <a:ext cx="20637" cy="15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1" name="Line 9"/>
          <p:cNvSpPr>
            <a:spLocks noChangeShapeType="1"/>
          </p:cNvSpPr>
          <p:nvPr/>
        </p:nvSpPr>
        <p:spPr bwMode="auto">
          <a:xfrm>
            <a:off x="976313" y="6073775"/>
            <a:ext cx="6408737" cy="15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2" name="Line 10"/>
          <p:cNvSpPr>
            <a:spLocks noChangeShapeType="1"/>
          </p:cNvSpPr>
          <p:nvPr/>
        </p:nvSpPr>
        <p:spPr bwMode="auto">
          <a:xfrm flipV="1">
            <a:off x="968375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 flipV="1">
            <a:off x="1339850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4" name="Line 12"/>
          <p:cNvSpPr>
            <a:spLocks noChangeShapeType="1"/>
          </p:cNvSpPr>
          <p:nvPr/>
        </p:nvSpPr>
        <p:spPr bwMode="auto">
          <a:xfrm flipV="1">
            <a:off x="1700213" y="5991225"/>
            <a:ext cx="3175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5" name="Line 13"/>
          <p:cNvSpPr>
            <a:spLocks noChangeShapeType="1"/>
          </p:cNvSpPr>
          <p:nvPr/>
        </p:nvSpPr>
        <p:spPr bwMode="auto">
          <a:xfrm flipV="1">
            <a:off x="2074863" y="5991225"/>
            <a:ext cx="1587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6" name="Line 14"/>
          <p:cNvSpPr>
            <a:spLocks noChangeShapeType="1"/>
          </p:cNvSpPr>
          <p:nvPr/>
        </p:nvSpPr>
        <p:spPr bwMode="auto">
          <a:xfrm flipV="1">
            <a:off x="2433638" y="5991225"/>
            <a:ext cx="1587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7" name="Line 15"/>
          <p:cNvSpPr>
            <a:spLocks noChangeShapeType="1"/>
          </p:cNvSpPr>
          <p:nvPr/>
        </p:nvSpPr>
        <p:spPr bwMode="auto">
          <a:xfrm flipV="1">
            <a:off x="2806700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8" name="Line 16"/>
          <p:cNvSpPr>
            <a:spLocks noChangeShapeType="1"/>
          </p:cNvSpPr>
          <p:nvPr/>
        </p:nvSpPr>
        <p:spPr bwMode="auto">
          <a:xfrm flipV="1">
            <a:off x="3162300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49" name="Line 17"/>
          <p:cNvSpPr>
            <a:spLocks noChangeShapeType="1"/>
          </p:cNvSpPr>
          <p:nvPr/>
        </p:nvSpPr>
        <p:spPr bwMode="auto">
          <a:xfrm flipV="1">
            <a:off x="3541713" y="5991225"/>
            <a:ext cx="1587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0" name="Line 18"/>
          <p:cNvSpPr>
            <a:spLocks noChangeShapeType="1"/>
          </p:cNvSpPr>
          <p:nvPr/>
        </p:nvSpPr>
        <p:spPr bwMode="auto">
          <a:xfrm flipV="1">
            <a:off x="3906838" y="5991225"/>
            <a:ext cx="1587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1" name="Line 19"/>
          <p:cNvSpPr>
            <a:spLocks noChangeShapeType="1"/>
          </p:cNvSpPr>
          <p:nvPr/>
        </p:nvSpPr>
        <p:spPr bwMode="auto">
          <a:xfrm flipV="1">
            <a:off x="4268788" y="5991225"/>
            <a:ext cx="1587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2" name="Line 20"/>
          <p:cNvSpPr>
            <a:spLocks noChangeShapeType="1"/>
          </p:cNvSpPr>
          <p:nvPr/>
        </p:nvSpPr>
        <p:spPr bwMode="auto">
          <a:xfrm flipV="1">
            <a:off x="4641850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3" name="Line 21"/>
          <p:cNvSpPr>
            <a:spLocks noChangeShapeType="1"/>
          </p:cNvSpPr>
          <p:nvPr/>
        </p:nvSpPr>
        <p:spPr bwMode="auto">
          <a:xfrm flipV="1">
            <a:off x="5000625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4" name="Line 22"/>
          <p:cNvSpPr>
            <a:spLocks noChangeShapeType="1"/>
          </p:cNvSpPr>
          <p:nvPr/>
        </p:nvSpPr>
        <p:spPr bwMode="auto">
          <a:xfrm flipV="1">
            <a:off x="5373688" y="5991225"/>
            <a:ext cx="3175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5" name="Line 23"/>
          <p:cNvSpPr>
            <a:spLocks noChangeShapeType="1"/>
          </p:cNvSpPr>
          <p:nvPr/>
        </p:nvSpPr>
        <p:spPr bwMode="auto">
          <a:xfrm flipV="1">
            <a:off x="5737225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6" name="Line 24"/>
          <p:cNvSpPr>
            <a:spLocks noChangeShapeType="1"/>
          </p:cNvSpPr>
          <p:nvPr/>
        </p:nvSpPr>
        <p:spPr bwMode="auto">
          <a:xfrm flipV="1">
            <a:off x="6107113" y="5991225"/>
            <a:ext cx="1587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7" name="Line 25"/>
          <p:cNvSpPr>
            <a:spLocks noChangeShapeType="1"/>
          </p:cNvSpPr>
          <p:nvPr/>
        </p:nvSpPr>
        <p:spPr bwMode="auto">
          <a:xfrm flipV="1">
            <a:off x="6480175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8" name="Line 26"/>
          <p:cNvSpPr>
            <a:spLocks noChangeShapeType="1"/>
          </p:cNvSpPr>
          <p:nvPr/>
        </p:nvSpPr>
        <p:spPr bwMode="auto">
          <a:xfrm flipV="1">
            <a:off x="6842125" y="5991225"/>
            <a:ext cx="1588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59" name="Line 27"/>
          <p:cNvSpPr>
            <a:spLocks noChangeShapeType="1"/>
          </p:cNvSpPr>
          <p:nvPr/>
        </p:nvSpPr>
        <p:spPr bwMode="auto">
          <a:xfrm flipV="1">
            <a:off x="7208838" y="5991225"/>
            <a:ext cx="1587" cy="730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60" name="Freeform 28"/>
          <p:cNvSpPr>
            <a:spLocks/>
          </p:cNvSpPr>
          <p:nvPr/>
        </p:nvSpPr>
        <p:spPr bwMode="auto">
          <a:xfrm>
            <a:off x="968375" y="5491163"/>
            <a:ext cx="6426200" cy="168275"/>
          </a:xfrm>
          <a:custGeom>
            <a:avLst/>
            <a:gdLst/>
            <a:ahLst/>
            <a:cxnLst>
              <a:cxn ang="0">
                <a:pos x="0" y="51"/>
              </a:cxn>
              <a:cxn ang="0">
                <a:pos x="87" y="44"/>
              </a:cxn>
              <a:cxn ang="0">
                <a:pos x="178" y="59"/>
              </a:cxn>
              <a:cxn ang="0">
                <a:pos x="265" y="44"/>
              </a:cxn>
              <a:cxn ang="0">
                <a:pos x="352" y="44"/>
              </a:cxn>
              <a:cxn ang="0">
                <a:pos x="437" y="36"/>
              </a:cxn>
              <a:cxn ang="0">
                <a:pos x="530" y="36"/>
              </a:cxn>
              <a:cxn ang="0">
                <a:pos x="616" y="36"/>
              </a:cxn>
              <a:cxn ang="0">
                <a:pos x="702" y="44"/>
              </a:cxn>
              <a:cxn ang="0">
                <a:pos x="795" y="44"/>
              </a:cxn>
              <a:cxn ang="0">
                <a:pos x="881" y="51"/>
              </a:cxn>
              <a:cxn ang="0">
                <a:pos x="967" y="36"/>
              </a:cxn>
              <a:cxn ang="0">
                <a:pos x="1054" y="36"/>
              </a:cxn>
              <a:cxn ang="0">
                <a:pos x="1145" y="36"/>
              </a:cxn>
              <a:cxn ang="0">
                <a:pos x="1232" y="7"/>
              </a:cxn>
              <a:cxn ang="0">
                <a:pos x="1318" y="15"/>
              </a:cxn>
              <a:cxn ang="0">
                <a:pos x="1410" y="29"/>
              </a:cxn>
              <a:cxn ang="0">
                <a:pos x="1497" y="22"/>
              </a:cxn>
              <a:cxn ang="0">
                <a:pos x="1583" y="0"/>
              </a:cxn>
              <a:cxn ang="0">
                <a:pos x="1669" y="36"/>
              </a:cxn>
              <a:cxn ang="0">
                <a:pos x="1762" y="44"/>
              </a:cxn>
              <a:cxn ang="0">
                <a:pos x="1848" y="36"/>
              </a:cxn>
              <a:cxn ang="0">
                <a:pos x="1934" y="15"/>
              </a:cxn>
              <a:cxn ang="0">
                <a:pos x="2026" y="29"/>
              </a:cxn>
              <a:cxn ang="0">
                <a:pos x="2113" y="22"/>
              </a:cxn>
              <a:cxn ang="0">
                <a:pos x="2199" y="36"/>
              </a:cxn>
              <a:cxn ang="0">
                <a:pos x="2285" y="66"/>
              </a:cxn>
              <a:cxn ang="0">
                <a:pos x="2377" y="66"/>
              </a:cxn>
              <a:cxn ang="0">
                <a:pos x="2464" y="66"/>
              </a:cxn>
              <a:cxn ang="0">
                <a:pos x="2550" y="66"/>
              </a:cxn>
              <a:cxn ang="0">
                <a:pos x="2642" y="59"/>
              </a:cxn>
              <a:cxn ang="0">
                <a:pos x="2728" y="59"/>
              </a:cxn>
              <a:cxn ang="0">
                <a:pos x="2815" y="59"/>
              </a:cxn>
              <a:cxn ang="0">
                <a:pos x="2901" y="59"/>
              </a:cxn>
              <a:cxn ang="0">
                <a:pos x="2993" y="44"/>
              </a:cxn>
              <a:cxn ang="0">
                <a:pos x="3080" y="36"/>
              </a:cxn>
            </a:cxnLst>
            <a:rect l="0" t="0" r="r" b="b"/>
            <a:pathLst>
              <a:path w="3081" h="67">
                <a:moveTo>
                  <a:pt x="0" y="51"/>
                </a:moveTo>
                <a:lnTo>
                  <a:pt x="87" y="44"/>
                </a:lnTo>
                <a:lnTo>
                  <a:pt x="178" y="59"/>
                </a:lnTo>
                <a:lnTo>
                  <a:pt x="265" y="44"/>
                </a:lnTo>
                <a:lnTo>
                  <a:pt x="352" y="44"/>
                </a:lnTo>
                <a:lnTo>
                  <a:pt x="437" y="36"/>
                </a:lnTo>
                <a:lnTo>
                  <a:pt x="530" y="36"/>
                </a:lnTo>
                <a:lnTo>
                  <a:pt x="616" y="36"/>
                </a:lnTo>
                <a:lnTo>
                  <a:pt x="702" y="44"/>
                </a:lnTo>
                <a:lnTo>
                  <a:pt x="795" y="44"/>
                </a:lnTo>
                <a:lnTo>
                  <a:pt x="881" y="51"/>
                </a:lnTo>
                <a:lnTo>
                  <a:pt x="967" y="36"/>
                </a:lnTo>
                <a:lnTo>
                  <a:pt x="1054" y="36"/>
                </a:lnTo>
                <a:lnTo>
                  <a:pt x="1145" y="36"/>
                </a:lnTo>
                <a:lnTo>
                  <a:pt x="1232" y="7"/>
                </a:lnTo>
                <a:lnTo>
                  <a:pt x="1318" y="15"/>
                </a:lnTo>
                <a:lnTo>
                  <a:pt x="1410" y="29"/>
                </a:lnTo>
                <a:lnTo>
                  <a:pt x="1497" y="22"/>
                </a:lnTo>
                <a:lnTo>
                  <a:pt x="1583" y="0"/>
                </a:lnTo>
                <a:lnTo>
                  <a:pt x="1669" y="36"/>
                </a:lnTo>
                <a:lnTo>
                  <a:pt x="1762" y="44"/>
                </a:lnTo>
                <a:lnTo>
                  <a:pt x="1848" y="36"/>
                </a:lnTo>
                <a:lnTo>
                  <a:pt x="1934" y="15"/>
                </a:lnTo>
                <a:lnTo>
                  <a:pt x="2026" y="29"/>
                </a:lnTo>
                <a:lnTo>
                  <a:pt x="2113" y="22"/>
                </a:lnTo>
                <a:lnTo>
                  <a:pt x="2199" y="36"/>
                </a:lnTo>
                <a:lnTo>
                  <a:pt x="2285" y="66"/>
                </a:lnTo>
                <a:lnTo>
                  <a:pt x="2377" y="66"/>
                </a:lnTo>
                <a:lnTo>
                  <a:pt x="2464" y="66"/>
                </a:lnTo>
                <a:lnTo>
                  <a:pt x="2550" y="66"/>
                </a:lnTo>
                <a:lnTo>
                  <a:pt x="2642" y="59"/>
                </a:lnTo>
                <a:lnTo>
                  <a:pt x="2728" y="59"/>
                </a:lnTo>
                <a:lnTo>
                  <a:pt x="2815" y="59"/>
                </a:lnTo>
                <a:lnTo>
                  <a:pt x="2901" y="59"/>
                </a:lnTo>
                <a:lnTo>
                  <a:pt x="2993" y="44"/>
                </a:lnTo>
                <a:lnTo>
                  <a:pt x="3080" y="36"/>
                </a:lnTo>
              </a:path>
            </a:pathLst>
          </a:custGeom>
          <a:noFill/>
          <a:ln w="50800" cap="rnd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95261" name="Freeform 29"/>
          <p:cNvSpPr>
            <a:spLocks/>
          </p:cNvSpPr>
          <p:nvPr/>
        </p:nvSpPr>
        <p:spPr bwMode="auto">
          <a:xfrm>
            <a:off x="968375" y="2336800"/>
            <a:ext cx="6426200" cy="3265488"/>
          </a:xfrm>
          <a:custGeom>
            <a:avLst/>
            <a:gdLst/>
            <a:ahLst/>
            <a:cxnLst>
              <a:cxn ang="0">
                <a:pos x="0" y="1295"/>
              </a:cxn>
              <a:cxn ang="0">
                <a:pos x="87" y="1288"/>
              </a:cxn>
              <a:cxn ang="0">
                <a:pos x="178" y="1288"/>
              </a:cxn>
              <a:cxn ang="0">
                <a:pos x="265" y="1288"/>
              </a:cxn>
              <a:cxn ang="0">
                <a:pos x="352" y="1295"/>
              </a:cxn>
              <a:cxn ang="0">
                <a:pos x="437" y="1288"/>
              </a:cxn>
              <a:cxn ang="0">
                <a:pos x="530" y="1288"/>
              </a:cxn>
              <a:cxn ang="0">
                <a:pos x="616" y="1274"/>
              </a:cxn>
              <a:cxn ang="0">
                <a:pos x="702" y="1266"/>
              </a:cxn>
              <a:cxn ang="0">
                <a:pos x="795" y="1259"/>
              </a:cxn>
              <a:cxn ang="0">
                <a:pos x="881" y="1237"/>
              </a:cxn>
              <a:cxn ang="0">
                <a:pos x="967" y="1230"/>
              </a:cxn>
              <a:cxn ang="0">
                <a:pos x="1054" y="1201"/>
              </a:cxn>
              <a:cxn ang="0">
                <a:pos x="1145" y="1180"/>
              </a:cxn>
              <a:cxn ang="0">
                <a:pos x="1232" y="1136"/>
              </a:cxn>
              <a:cxn ang="0">
                <a:pos x="1318" y="1107"/>
              </a:cxn>
              <a:cxn ang="0">
                <a:pos x="1410" y="1100"/>
              </a:cxn>
              <a:cxn ang="0">
                <a:pos x="1497" y="1056"/>
              </a:cxn>
              <a:cxn ang="0">
                <a:pos x="1583" y="1020"/>
              </a:cxn>
              <a:cxn ang="0">
                <a:pos x="1669" y="998"/>
              </a:cxn>
              <a:cxn ang="0">
                <a:pos x="1762" y="955"/>
              </a:cxn>
              <a:cxn ang="0">
                <a:pos x="1848" y="912"/>
              </a:cxn>
              <a:cxn ang="0">
                <a:pos x="1934" y="847"/>
              </a:cxn>
              <a:cxn ang="0">
                <a:pos x="2026" y="796"/>
              </a:cxn>
              <a:cxn ang="0">
                <a:pos x="2113" y="847"/>
              </a:cxn>
              <a:cxn ang="0">
                <a:pos x="2199" y="818"/>
              </a:cxn>
              <a:cxn ang="0">
                <a:pos x="2285" y="782"/>
              </a:cxn>
              <a:cxn ang="0">
                <a:pos x="2377" y="716"/>
              </a:cxn>
              <a:cxn ang="0">
                <a:pos x="2464" y="659"/>
              </a:cxn>
              <a:cxn ang="0">
                <a:pos x="2550" y="615"/>
              </a:cxn>
              <a:cxn ang="0">
                <a:pos x="2642" y="528"/>
              </a:cxn>
              <a:cxn ang="0">
                <a:pos x="2728" y="434"/>
              </a:cxn>
              <a:cxn ang="0">
                <a:pos x="2815" y="333"/>
              </a:cxn>
              <a:cxn ang="0">
                <a:pos x="2901" y="232"/>
              </a:cxn>
              <a:cxn ang="0">
                <a:pos x="2993" y="116"/>
              </a:cxn>
              <a:cxn ang="0">
                <a:pos x="3080" y="0"/>
              </a:cxn>
            </a:cxnLst>
            <a:rect l="0" t="0" r="r" b="b"/>
            <a:pathLst>
              <a:path w="3081" h="1296">
                <a:moveTo>
                  <a:pt x="0" y="1295"/>
                </a:moveTo>
                <a:lnTo>
                  <a:pt x="87" y="1288"/>
                </a:lnTo>
                <a:lnTo>
                  <a:pt x="178" y="1288"/>
                </a:lnTo>
                <a:lnTo>
                  <a:pt x="265" y="1288"/>
                </a:lnTo>
                <a:lnTo>
                  <a:pt x="352" y="1295"/>
                </a:lnTo>
                <a:lnTo>
                  <a:pt x="437" y="1288"/>
                </a:lnTo>
                <a:lnTo>
                  <a:pt x="530" y="1288"/>
                </a:lnTo>
                <a:lnTo>
                  <a:pt x="616" y="1274"/>
                </a:lnTo>
                <a:lnTo>
                  <a:pt x="702" y="1266"/>
                </a:lnTo>
                <a:lnTo>
                  <a:pt x="795" y="1259"/>
                </a:lnTo>
                <a:lnTo>
                  <a:pt x="881" y="1237"/>
                </a:lnTo>
                <a:lnTo>
                  <a:pt x="967" y="1230"/>
                </a:lnTo>
                <a:lnTo>
                  <a:pt x="1054" y="1201"/>
                </a:lnTo>
                <a:lnTo>
                  <a:pt x="1145" y="1180"/>
                </a:lnTo>
                <a:lnTo>
                  <a:pt x="1232" y="1136"/>
                </a:lnTo>
                <a:lnTo>
                  <a:pt x="1318" y="1107"/>
                </a:lnTo>
                <a:lnTo>
                  <a:pt x="1410" y="1100"/>
                </a:lnTo>
                <a:lnTo>
                  <a:pt x="1497" y="1056"/>
                </a:lnTo>
                <a:lnTo>
                  <a:pt x="1583" y="1020"/>
                </a:lnTo>
                <a:lnTo>
                  <a:pt x="1669" y="998"/>
                </a:lnTo>
                <a:lnTo>
                  <a:pt x="1762" y="955"/>
                </a:lnTo>
                <a:lnTo>
                  <a:pt x="1848" y="912"/>
                </a:lnTo>
                <a:lnTo>
                  <a:pt x="1934" y="847"/>
                </a:lnTo>
                <a:lnTo>
                  <a:pt x="2026" y="796"/>
                </a:lnTo>
                <a:lnTo>
                  <a:pt x="2113" y="847"/>
                </a:lnTo>
                <a:lnTo>
                  <a:pt x="2199" y="818"/>
                </a:lnTo>
                <a:lnTo>
                  <a:pt x="2285" y="782"/>
                </a:lnTo>
                <a:lnTo>
                  <a:pt x="2377" y="716"/>
                </a:lnTo>
                <a:lnTo>
                  <a:pt x="2464" y="659"/>
                </a:lnTo>
                <a:lnTo>
                  <a:pt x="2550" y="615"/>
                </a:lnTo>
                <a:lnTo>
                  <a:pt x="2642" y="528"/>
                </a:lnTo>
                <a:lnTo>
                  <a:pt x="2728" y="434"/>
                </a:lnTo>
                <a:lnTo>
                  <a:pt x="2815" y="333"/>
                </a:lnTo>
                <a:lnTo>
                  <a:pt x="2901" y="232"/>
                </a:lnTo>
                <a:lnTo>
                  <a:pt x="2993" y="116"/>
                </a:lnTo>
                <a:lnTo>
                  <a:pt x="3080" y="0"/>
                </a:lnTo>
              </a:path>
            </a:pathLst>
          </a:custGeom>
          <a:noFill/>
          <a:ln w="50800" cap="rnd" cmpd="sng">
            <a:solidFill>
              <a:srgbClr val="3D0CF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95262" name="Freeform 30"/>
          <p:cNvSpPr>
            <a:spLocks/>
          </p:cNvSpPr>
          <p:nvPr/>
        </p:nvSpPr>
        <p:spPr bwMode="auto">
          <a:xfrm>
            <a:off x="968375" y="4344988"/>
            <a:ext cx="6242050" cy="1257300"/>
          </a:xfrm>
          <a:custGeom>
            <a:avLst/>
            <a:gdLst/>
            <a:ahLst/>
            <a:cxnLst>
              <a:cxn ang="0">
                <a:pos x="0" y="498"/>
              </a:cxn>
              <a:cxn ang="0">
                <a:pos x="87" y="491"/>
              </a:cxn>
              <a:cxn ang="0">
                <a:pos x="178" y="491"/>
              </a:cxn>
              <a:cxn ang="0">
                <a:pos x="265" y="498"/>
              </a:cxn>
              <a:cxn ang="0">
                <a:pos x="351" y="498"/>
              </a:cxn>
              <a:cxn ang="0">
                <a:pos x="437" y="498"/>
              </a:cxn>
              <a:cxn ang="0">
                <a:pos x="530" y="491"/>
              </a:cxn>
              <a:cxn ang="0">
                <a:pos x="616" y="483"/>
              </a:cxn>
              <a:cxn ang="0">
                <a:pos x="702" y="483"/>
              </a:cxn>
              <a:cxn ang="0">
                <a:pos x="794" y="477"/>
              </a:cxn>
              <a:cxn ang="0">
                <a:pos x="881" y="462"/>
              </a:cxn>
              <a:cxn ang="0">
                <a:pos x="966" y="455"/>
              </a:cxn>
              <a:cxn ang="0">
                <a:pos x="1053" y="440"/>
              </a:cxn>
              <a:cxn ang="0">
                <a:pos x="1145" y="426"/>
              </a:cxn>
              <a:cxn ang="0">
                <a:pos x="1231" y="404"/>
              </a:cxn>
              <a:cxn ang="0">
                <a:pos x="1318" y="389"/>
              </a:cxn>
              <a:cxn ang="0">
                <a:pos x="1409" y="389"/>
              </a:cxn>
              <a:cxn ang="0">
                <a:pos x="1496" y="361"/>
              </a:cxn>
              <a:cxn ang="0">
                <a:pos x="1583" y="346"/>
              </a:cxn>
              <a:cxn ang="0">
                <a:pos x="1668" y="339"/>
              </a:cxn>
              <a:cxn ang="0">
                <a:pos x="1761" y="318"/>
              </a:cxn>
              <a:cxn ang="0">
                <a:pos x="1847" y="295"/>
              </a:cxn>
              <a:cxn ang="0">
                <a:pos x="1933" y="267"/>
              </a:cxn>
              <a:cxn ang="0">
                <a:pos x="2026" y="245"/>
              </a:cxn>
              <a:cxn ang="0">
                <a:pos x="2112" y="267"/>
              </a:cxn>
              <a:cxn ang="0">
                <a:pos x="2198" y="260"/>
              </a:cxn>
              <a:cxn ang="0">
                <a:pos x="2284" y="245"/>
              </a:cxn>
              <a:cxn ang="0">
                <a:pos x="2376" y="216"/>
              </a:cxn>
              <a:cxn ang="0">
                <a:pos x="2462" y="195"/>
              </a:cxn>
              <a:cxn ang="0">
                <a:pos x="2549" y="173"/>
              </a:cxn>
              <a:cxn ang="0">
                <a:pos x="2641" y="145"/>
              </a:cxn>
              <a:cxn ang="0">
                <a:pos x="2727" y="108"/>
              </a:cxn>
              <a:cxn ang="0">
                <a:pos x="2814" y="72"/>
              </a:cxn>
              <a:cxn ang="0">
                <a:pos x="2899" y="36"/>
              </a:cxn>
              <a:cxn ang="0">
                <a:pos x="2992" y="0"/>
              </a:cxn>
            </a:cxnLst>
            <a:rect l="0" t="0" r="r" b="b"/>
            <a:pathLst>
              <a:path w="2993" h="499">
                <a:moveTo>
                  <a:pt x="0" y="498"/>
                </a:moveTo>
                <a:lnTo>
                  <a:pt x="87" y="491"/>
                </a:lnTo>
                <a:lnTo>
                  <a:pt x="178" y="491"/>
                </a:lnTo>
                <a:lnTo>
                  <a:pt x="265" y="498"/>
                </a:lnTo>
                <a:lnTo>
                  <a:pt x="351" y="498"/>
                </a:lnTo>
                <a:lnTo>
                  <a:pt x="437" y="498"/>
                </a:lnTo>
                <a:lnTo>
                  <a:pt x="530" y="491"/>
                </a:lnTo>
                <a:lnTo>
                  <a:pt x="616" y="483"/>
                </a:lnTo>
                <a:lnTo>
                  <a:pt x="702" y="483"/>
                </a:lnTo>
                <a:lnTo>
                  <a:pt x="794" y="477"/>
                </a:lnTo>
                <a:lnTo>
                  <a:pt x="881" y="462"/>
                </a:lnTo>
                <a:lnTo>
                  <a:pt x="966" y="455"/>
                </a:lnTo>
                <a:lnTo>
                  <a:pt x="1053" y="440"/>
                </a:lnTo>
                <a:lnTo>
                  <a:pt x="1145" y="426"/>
                </a:lnTo>
                <a:lnTo>
                  <a:pt x="1231" y="404"/>
                </a:lnTo>
                <a:lnTo>
                  <a:pt x="1318" y="389"/>
                </a:lnTo>
                <a:lnTo>
                  <a:pt x="1409" y="389"/>
                </a:lnTo>
                <a:lnTo>
                  <a:pt x="1496" y="361"/>
                </a:lnTo>
                <a:lnTo>
                  <a:pt x="1583" y="346"/>
                </a:lnTo>
                <a:lnTo>
                  <a:pt x="1668" y="339"/>
                </a:lnTo>
                <a:lnTo>
                  <a:pt x="1761" y="318"/>
                </a:lnTo>
                <a:lnTo>
                  <a:pt x="1847" y="295"/>
                </a:lnTo>
                <a:lnTo>
                  <a:pt x="1933" y="267"/>
                </a:lnTo>
                <a:lnTo>
                  <a:pt x="2026" y="245"/>
                </a:lnTo>
                <a:lnTo>
                  <a:pt x="2112" y="267"/>
                </a:lnTo>
                <a:lnTo>
                  <a:pt x="2198" y="260"/>
                </a:lnTo>
                <a:lnTo>
                  <a:pt x="2284" y="245"/>
                </a:lnTo>
                <a:lnTo>
                  <a:pt x="2376" y="216"/>
                </a:lnTo>
                <a:lnTo>
                  <a:pt x="2462" y="195"/>
                </a:lnTo>
                <a:lnTo>
                  <a:pt x="2549" y="173"/>
                </a:lnTo>
                <a:lnTo>
                  <a:pt x="2641" y="145"/>
                </a:lnTo>
                <a:lnTo>
                  <a:pt x="2727" y="108"/>
                </a:lnTo>
                <a:lnTo>
                  <a:pt x="2814" y="72"/>
                </a:lnTo>
                <a:lnTo>
                  <a:pt x="2899" y="36"/>
                </a:lnTo>
                <a:lnTo>
                  <a:pt x="2992" y="0"/>
                </a:lnTo>
              </a:path>
            </a:pathLst>
          </a:custGeom>
          <a:noFill/>
          <a:ln w="57150" cap="rnd" cmpd="sng">
            <a:solidFill>
              <a:srgbClr val="FFFF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95263" name="Rectangle 31"/>
          <p:cNvSpPr>
            <a:spLocks noChangeArrowheads="1"/>
          </p:cNvSpPr>
          <p:nvPr/>
        </p:nvSpPr>
        <p:spPr bwMode="auto">
          <a:xfrm>
            <a:off x="554038" y="5867400"/>
            <a:ext cx="2952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latin typeface="Arial Narrow" pitchFamily="34" charset="0"/>
                <a:cs typeface="Times New Roman" pitchFamily="18" charset="0"/>
              </a:rPr>
              <a:t>0</a:t>
            </a:r>
          </a:p>
        </p:txBody>
      </p:sp>
      <p:sp>
        <p:nvSpPr>
          <p:cNvPr id="95264" name="Rectangle 32"/>
          <p:cNvSpPr>
            <a:spLocks noChangeArrowheads="1"/>
          </p:cNvSpPr>
          <p:nvPr/>
        </p:nvSpPr>
        <p:spPr bwMode="auto">
          <a:xfrm>
            <a:off x="554038" y="4876800"/>
            <a:ext cx="2508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3D0CF2"/>
                </a:solidFill>
                <a:latin typeface="Arial Narrow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95265" name="Rectangle 33"/>
          <p:cNvSpPr>
            <a:spLocks noChangeArrowheads="1"/>
          </p:cNvSpPr>
          <p:nvPr/>
        </p:nvSpPr>
        <p:spPr bwMode="auto">
          <a:xfrm>
            <a:off x="554038" y="3810000"/>
            <a:ext cx="2952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3D0CF2"/>
                </a:solidFill>
                <a:latin typeface="Arial Narrow" pitchFamily="34" charset="0"/>
                <a:cs typeface="Times New Roman" pitchFamily="18" charset="0"/>
              </a:rPr>
              <a:t>4</a:t>
            </a:r>
          </a:p>
        </p:txBody>
      </p:sp>
      <p:sp>
        <p:nvSpPr>
          <p:cNvPr id="95266" name="Rectangle 34"/>
          <p:cNvSpPr>
            <a:spLocks noChangeArrowheads="1"/>
          </p:cNvSpPr>
          <p:nvPr/>
        </p:nvSpPr>
        <p:spPr bwMode="auto">
          <a:xfrm>
            <a:off x="554038" y="2819400"/>
            <a:ext cx="2952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3D0CF2"/>
                </a:solidFill>
                <a:latin typeface="Arial Narrow" pitchFamily="34" charset="0"/>
                <a:cs typeface="Times New Roman" pitchFamily="18" charset="0"/>
              </a:rPr>
              <a:t>6</a:t>
            </a:r>
          </a:p>
        </p:txBody>
      </p:sp>
      <p:sp>
        <p:nvSpPr>
          <p:cNvPr id="95267" name="Rectangle 35"/>
          <p:cNvSpPr>
            <a:spLocks noChangeArrowheads="1"/>
          </p:cNvSpPr>
          <p:nvPr/>
        </p:nvSpPr>
        <p:spPr bwMode="auto">
          <a:xfrm>
            <a:off x="966788" y="1752600"/>
            <a:ext cx="330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8</a:t>
            </a:r>
          </a:p>
        </p:txBody>
      </p:sp>
      <p:sp>
        <p:nvSpPr>
          <p:cNvPr id="95268" name="Rectangle 36"/>
          <p:cNvSpPr>
            <a:spLocks noChangeArrowheads="1"/>
          </p:cNvSpPr>
          <p:nvPr/>
        </p:nvSpPr>
        <p:spPr bwMode="auto">
          <a:xfrm>
            <a:off x="1014413" y="6072188"/>
            <a:ext cx="6985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1958</a:t>
            </a:r>
          </a:p>
        </p:txBody>
      </p:sp>
      <p:sp>
        <p:nvSpPr>
          <p:cNvPr id="95269" name="Rectangle 37"/>
          <p:cNvSpPr>
            <a:spLocks noChangeArrowheads="1"/>
          </p:cNvSpPr>
          <p:nvPr/>
        </p:nvSpPr>
        <p:spPr bwMode="auto">
          <a:xfrm>
            <a:off x="1724025" y="6072188"/>
            <a:ext cx="6969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1962</a:t>
            </a:r>
          </a:p>
        </p:txBody>
      </p:sp>
      <p:sp>
        <p:nvSpPr>
          <p:cNvPr id="95270" name="Rectangle 38"/>
          <p:cNvSpPr>
            <a:spLocks noChangeArrowheads="1"/>
          </p:cNvSpPr>
          <p:nvPr/>
        </p:nvSpPr>
        <p:spPr bwMode="auto">
          <a:xfrm>
            <a:off x="2454275" y="6072188"/>
            <a:ext cx="6985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1966</a:t>
            </a:r>
          </a:p>
        </p:txBody>
      </p:sp>
      <p:sp>
        <p:nvSpPr>
          <p:cNvPr id="95271" name="Rectangle 39"/>
          <p:cNvSpPr>
            <a:spLocks noChangeArrowheads="1"/>
          </p:cNvSpPr>
          <p:nvPr/>
        </p:nvSpPr>
        <p:spPr bwMode="auto">
          <a:xfrm>
            <a:off x="3184525" y="6072188"/>
            <a:ext cx="6985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1970</a:t>
            </a:r>
          </a:p>
        </p:txBody>
      </p:sp>
      <p:sp>
        <p:nvSpPr>
          <p:cNvPr id="95272" name="Rectangle 40"/>
          <p:cNvSpPr>
            <a:spLocks noChangeArrowheads="1"/>
          </p:cNvSpPr>
          <p:nvPr/>
        </p:nvSpPr>
        <p:spPr bwMode="auto">
          <a:xfrm>
            <a:off x="3921125" y="6072188"/>
            <a:ext cx="6985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1974</a:t>
            </a:r>
          </a:p>
        </p:txBody>
      </p:sp>
      <p:sp>
        <p:nvSpPr>
          <p:cNvPr id="95273" name="Rectangle 41"/>
          <p:cNvSpPr>
            <a:spLocks noChangeArrowheads="1"/>
          </p:cNvSpPr>
          <p:nvPr/>
        </p:nvSpPr>
        <p:spPr bwMode="auto">
          <a:xfrm>
            <a:off x="4648200" y="6072188"/>
            <a:ext cx="6985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1978</a:t>
            </a:r>
          </a:p>
        </p:txBody>
      </p:sp>
      <p:sp>
        <p:nvSpPr>
          <p:cNvPr id="95274" name="Rectangle 42"/>
          <p:cNvSpPr>
            <a:spLocks noChangeArrowheads="1"/>
          </p:cNvSpPr>
          <p:nvPr/>
        </p:nvSpPr>
        <p:spPr bwMode="auto">
          <a:xfrm>
            <a:off x="5383213" y="6072188"/>
            <a:ext cx="6985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1982</a:t>
            </a:r>
          </a:p>
        </p:txBody>
      </p:sp>
      <p:sp>
        <p:nvSpPr>
          <p:cNvPr id="95275" name="Rectangle 43"/>
          <p:cNvSpPr>
            <a:spLocks noChangeArrowheads="1"/>
          </p:cNvSpPr>
          <p:nvPr/>
        </p:nvSpPr>
        <p:spPr bwMode="auto">
          <a:xfrm>
            <a:off x="6167438" y="6096000"/>
            <a:ext cx="6985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1986</a:t>
            </a:r>
          </a:p>
        </p:txBody>
      </p:sp>
      <p:sp>
        <p:nvSpPr>
          <p:cNvPr id="95276" name="Rectangle 44"/>
          <p:cNvSpPr>
            <a:spLocks noChangeArrowheads="1"/>
          </p:cNvSpPr>
          <p:nvPr/>
        </p:nvSpPr>
        <p:spPr bwMode="auto">
          <a:xfrm>
            <a:off x="6862763" y="6072188"/>
            <a:ext cx="6969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>
                <a:latin typeface="Arial Narrow" pitchFamily="34" charset="0"/>
                <a:cs typeface="Times New Roman" pitchFamily="18" charset="0"/>
              </a:rPr>
              <a:t>1990</a:t>
            </a:r>
          </a:p>
        </p:txBody>
      </p:sp>
      <p:sp>
        <p:nvSpPr>
          <p:cNvPr id="95277" name="Rectangle 45"/>
          <p:cNvSpPr>
            <a:spLocks noChangeArrowheads="1"/>
          </p:cNvSpPr>
          <p:nvPr/>
        </p:nvSpPr>
        <p:spPr bwMode="auto">
          <a:xfrm>
            <a:off x="5524500" y="2243138"/>
            <a:ext cx="16859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>
                <a:solidFill>
                  <a:srgbClr val="3D0CF2"/>
                </a:solidFill>
                <a:latin typeface="Arial Narrow" pitchFamily="34" charset="0"/>
                <a:cs typeface="Times New Roman" pitchFamily="18" charset="0"/>
              </a:rPr>
              <a:t>Rep. de Corea</a:t>
            </a:r>
          </a:p>
        </p:txBody>
      </p:sp>
      <p:sp>
        <p:nvSpPr>
          <p:cNvPr id="95278" name="Rectangle 46"/>
          <p:cNvSpPr>
            <a:spLocks noChangeArrowheads="1"/>
          </p:cNvSpPr>
          <p:nvPr/>
        </p:nvSpPr>
        <p:spPr bwMode="auto">
          <a:xfrm>
            <a:off x="6372225" y="5113338"/>
            <a:ext cx="12684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>
                <a:solidFill>
                  <a:srgbClr val="FF6600"/>
                </a:solidFill>
                <a:latin typeface="Arial Narrow" pitchFamily="34" charset="0"/>
                <a:cs typeface="Times New Roman" pitchFamily="18" charset="0"/>
              </a:rPr>
              <a:t>Ghana</a:t>
            </a:r>
          </a:p>
        </p:txBody>
      </p:sp>
      <p:sp>
        <p:nvSpPr>
          <p:cNvPr id="95279" name="Rectangle 47"/>
          <p:cNvSpPr>
            <a:spLocks noChangeArrowheads="1"/>
          </p:cNvSpPr>
          <p:nvPr/>
        </p:nvSpPr>
        <p:spPr bwMode="auto">
          <a:xfrm>
            <a:off x="1073150" y="1905000"/>
            <a:ext cx="173355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rgbClr val="045186"/>
                </a:solidFill>
                <a:latin typeface="Arial Narrow" pitchFamily="34" charset="0"/>
                <a:cs typeface="Times New Roman" pitchFamily="18" charset="0"/>
              </a:rPr>
              <a:t>PIB en miles de US dólares, 1985</a:t>
            </a:r>
          </a:p>
        </p:txBody>
      </p:sp>
      <p:sp>
        <p:nvSpPr>
          <p:cNvPr id="95280" name="Rectangle 48"/>
          <p:cNvSpPr>
            <a:spLocks noChangeArrowheads="1"/>
          </p:cNvSpPr>
          <p:nvPr/>
        </p:nvSpPr>
        <p:spPr bwMode="auto">
          <a:xfrm>
            <a:off x="7556500" y="2762250"/>
            <a:ext cx="1689100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>
                <a:solidFill>
                  <a:srgbClr val="045186"/>
                </a:solidFill>
                <a:latin typeface="Arial Narrow" pitchFamily="34" charset="0"/>
                <a:cs typeface="Times New Roman" pitchFamily="18" charset="0"/>
              </a:rPr>
              <a:t>Diferencia atribuida al conocimiento</a:t>
            </a:r>
          </a:p>
        </p:txBody>
      </p:sp>
      <p:sp>
        <p:nvSpPr>
          <p:cNvPr id="95281" name="Rectangle 49"/>
          <p:cNvSpPr>
            <a:spLocks noChangeArrowheads="1"/>
          </p:cNvSpPr>
          <p:nvPr/>
        </p:nvSpPr>
        <p:spPr bwMode="auto">
          <a:xfrm>
            <a:off x="7632700" y="4476750"/>
            <a:ext cx="1778000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>
                <a:solidFill>
                  <a:srgbClr val="045186"/>
                </a:solidFill>
                <a:latin typeface="Arial Narrow" pitchFamily="34" charset="0"/>
                <a:cs typeface="Times New Roman" pitchFamily="18" charset="0"/>
              </a:rPr>
              <a:t>Diferencia atribuida al capital humano y físico</a:t>
            </a:r>
            <a:r>
              <a:rPr lang="en-US">
                <a:solidFill>
                  <a:schemeClr val="accent1"/>
                </a:solidFill>
                <a:latin typeface="Arial Narrow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95282" name="Line 50"/>
          <p:cNvSpPr>
            <a:spLocks noChangeShapeType="1"/>
          </p:cNvSpPr>
          <p:nvPr/>
        </p:nvSpPr>
        <p:spPr bwMode="auto">
          <a:xfrm>
            <a:off x="7513638" y="2332038"/>
            <a:ext cx="1587" cy="176053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83" name="Line 51"/>
          <p:cNvSpPr>
            <a:spLocks noChangeShapeType="1"/>
          </p:cNvSpPr>
          <p:nvPr/>
        </p:nvSpPr>
        <p:spPr bwMode="auto">
          <a:xfrm>
            <a:off x="7513638" y="4335463"/>
            <a:ext cx="1587" cy="10937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84" name="Rectangle 52"/>
          <p:cNvSpPr>
            <a:spLocks noChangeArrowheads="1"/>
          </p:cNvSpPr>
          <p:nvPr/>
        </p:nvSpPr>
        <p:spPr bwMode="auto">
          <a:xfrm>
            <a:off x="330200" y="3090863"/>
            <a:ext cx="8337550" cy="682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a-DK"/>
          </a:p>
        </p:txBody>
      </p:sp>
      <p:sp>
        <p:nvSpPr>
          <p:cNvPr id="95285" name="Text Box 53"/>
          <p:cNvSpPr txBox="1">
            <a:spLocks noChangeArrowheads="1"/>
          </p:cNvSpPr>
          <p:nvPr/>
        </p:nvSpPr>
        <p:spPr bwMode="auto">
          <a:xfrm>
            <a:off x="495300" y="260350"/>
            <a:ext cx="8315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  <a:cs typeface="Times New Roman" pitchFamily="18" charset="0"/>
              </a:rPr>
              <a:t>An estimated 80 of cross-country variation in economic </a:t>
            </a:r>
            <a:br>
              <a:rPr lang="en-US" sz="2400">
                <a:latin typeface="Arial" charset="0"/>
                <a:cs typeface="Times New Roman" pitchFamily="18" charset="0"/>
              </a:rPr>
            </a:br>
            <a:r>
              <a:rPr lang="en-US" sz="2400">
                <a:latin typeface="Arial" charset="0"/>
                <a:cs typeface="Times New Roman" pitchFamily="18" charset="0"/>
              </a:rPr>
              <a:t>growth can be attributed to technological progress </a:t>
            </a:r>
            <a:br>
              <a:rPr lang="en-US" sz="2400">
                <a:latin typeface="Arial" charset="0"/>
                <a:cs typeface="Times New Roman" pitchFamily="18" charset="0"/>
              </a:rPr>
            </a:br>
            <a:r>
              <a:rPr lang="en-US" sz="2400">
                <a:latin typeface="Arial" charset="0"/>
                <a:cs typeface="Times New Roman" pitchFamily="18" charset="0"/>
              </a:rPr>
              <a:t>					</a:t>
            </a:r>
            <a:r>
              <a:rPr lang="en-US" i="1">
                <a:latin typeface="Arial" charset="0"/>
                <a:cs typeface="Times New Roman" pitchFamily="18" charset="0"/>
              </a:rPr>
              <a:t>Esterly and Levine (2000)</a:t>
            </a:r>
          </a:p>
        </p:txBody>
      </p:sp>
      <p:grpSp>
        <p:nvGrpSpPr>
          <p:cNvPr id="95286" name="Group 54"/>
          <p:cNvGrpSpPr>
            <a:grpSpLocks/>
          </p:cNvGrpSpPr>
          <p:nvPr/>
        </p:nvGrpSpPr>
        <p:grpSpPr bwMode="auto">
          <a:xfrm>
            <a:off x="825500" y="2209800"/>
            <a:ext cx="6521450" cy="3810000"/>
            <a:chOff x="528" y="1344"/>
            <a:chExt cx="3792" cy="2400"/>
          </a:xfrm>
        </p:grpSpPr>
        <p:sp>
          <p:nvSpPr>
            <p:cNvPr id="95287" name="Line 55"/>
            <p:cNvSpPr>
              <a:spLocks noChangeShapeType="1"/>
            </p:cNvSpPr>
            <p:nvPr/>
          </p:nvSpPr>
          <p:spPr bwMode="auto">
            <a:xfrm flipH="1">
              <a:off x="528" y="3744"/>
              <a:ext cx="37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a-DK"/>
            </a:p>
          </p:txBody>
        </p:sp>
        <p:sp>
          <p:nvSpPr>
            <p:cNvPr id="95288" name="Line 56"/>
            <p:cNvSpPr>
              <a:spLocks noChangeShapeType="1"/>
            </p:cNvSpPr>
            <p:nvPr/>
          </p:nvSpPr>
          <p:spPr bwMode="auto">
            <a:xfrm>
              <a:off x="528" y="1344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95289" name="Text Box 57"/>
          <p:cNvSpPr txBox="1">
            <a:spLocks noChangeArrowheads="1"/>
          </p:cNvSpPr>
          <p:nvPr/>
        </p:nvSpPr>
        <p:spPr bwMode="auto">
          <a:xfrm>
            <a:off x="0" y="6629400"/>
            <a:ext cx="280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Source: Lederman and Maloney (2002)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A A R H U S   U N I V E R S I T E T</a:t>
            </a:r>
          </a:p>
          <a:p>
            <a:endParaRPr lang="da-DK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3600"/>
              <a:t>Internationaliseringen af videregående uddannelse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1700213"/>
            <a:ext cx="8699500" cy="42497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a-DK"/>
              <a:t>Det internationale marked for videregående uddannelse</a:t>
            </a:r>
          </a:p>
          <a:p>
            <a:pPr>
              <a:lnSpc>
                <a:spcPct val="90000"/>
              </a:lnSpc>
            </a:pPr>
            <a:r>
              <a:rPr lang="da-DK"/>
              <a:t>Hvorfor internationalisere?</a:t>
            </a:r>
          </a:p>
          <a:p>
            <a:pPr>
              <a:lnSpc>
                <a:spcPct val="90000"/>
              </a:lnSpc>
            </a:pPr>
            <a:r>
              <a:rPr lang="da-DK"/>
              <a:t>Internationalisering – mål og midler</a:t>
            </a:r>
          </a:p>
          <a:p>
            <a:pPr>
              <a:lnSpc>
                <a:spcPct val="90000"/>
              </a:lnSpc>
            </a:pPr>
            <a:r>
              <a:rPr lang="da-DK"/>
              <a:t>AU’s internationaliseringsstrategi</a:t>
            </a:r>
          </a:p>
          <a:p>
            <a:pPr>
              <a:lnSpc>
                <a:spcPct val="90000"/>
              </a:lnSpc>
            </a:pPr>
            <a:r>
              <a:rPr lang="da-DK"/>
              <a:t>ECTS-label, hvorfor?</a:t>
            </a:r>
          </a:p>
          <a:p>
            <a:pPr>
              <a:lnSpc>
                <a:spcPct val="90000"/>
              </a:lnSpc>
            </a:pPr>
            <a:r>
              <a:rPr lang="da-DK"/>
              <a:t>Hvad betyder det for AU som institution og arbejdsplads ? - udfordringer og muligheder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4skabelon">
  <a:themeElements>
    <a:clrScheme name="A4skabel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4skabel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0000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0000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4skabel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skabel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skabel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skabel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skabel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skabel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4skabel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4skabel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4skabel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4skabel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4skabel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4skabel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</TotalTime>
  <Words>889</Words>
  <Application>Microsoft Office PowerPoint</Application>
  <PresentationFormat>A4 (210 x 297 mm)</PresentationFormat>
  <Paragraphs>150</Paragraphs>
  <Slides>21</Slides>
  <Notes>8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3</vt:i4>
      </vt:variant>
      <vt:variant>
        <vt:lpstr>Diastitler</vt:lpstr>
      </vt:variant>
      <vt:variant>
        <vt:i4>21</vt:i4>
      </vt:variant>
    </vt:vector>
  </HeadingPairs>
  <TitlesOfParts>
    <vt:vector size="33" baseType="lpstr">
      <vt:lpstr>Arial</vt:lpstr>
      <vt:lpstr>Verdana</vt:lpstr>
      <vt:lpstr>Wingdings</vt:lpstr>
      <vt:lpstr>Futura Medium</vt:lpstr>
      <vt:lpstr>Arial Black</vt:lpstr>
      <vt:lpstr>Times New Roman</vt:lpstr>
      <vt:lpstr>Tahoma</vt:lpstr>
      <vt:lpstr>Arial Narrow</vt:lpstr>
      <vt:lpstr>A4skabelon</vt:lpstr>
      <vt:lpstr>Microsoft Excel-diagram</vt:lpstr>
      <vt:lpstr>Microsoft Excel Worksheet</vt:lpstr>
      <vt:lpstr>Bitmap Image</vt:lpstr>
      <vt:lpstr>Dias nummer 1</vt:lpstr>
      <vt:lpstr>Dias nummer 2</vt:lpstr>
      <vt:lpstr>Composition of the global market for goods</vt:lpstr>
      <vt:lpstr>Dias nummer 4</vt:lpstr>
      <vt:lpstr>Dias nummer 5</vt:lpstr>
      <vt:lpstr>Internet Hosts (per 10,000 people, 2000)</vt:lpstr>
      <vt:lpstr>Higher Education Enrollment Ratio</vt:lpstr>
      <vt:lpstr>Dias nummer 8</vt:lpstr>
      <vt:lpstr>Internationaliseringen af videregående uddannelse</vt:lpstr>
      <vt:lpstr>Det internationale marked for videregående uddannelse</vt:lpstr>
      <vt:lpstr>Det internationale marked for videregående uddannelse</vt:lpstr>
      <vt:lpstr>Det internationale marked for videregående uddannelse</vt:lpstr>
      <vt:lpstr>Hvorfor internationalisere dansk uddannelse?</vt:lpstr>
      <vt:lpstr>Dansk videregående uddannelse – hvad er målene?</vt:lpstr>
      <vt:lpstr>Internationalisering - virkemidler</vt:lpstr>
      <vt:lpstr>Hvad skal universitetet gøre?</vt:lpstr>
      <vt:lpstr>ECTS-label på den korte bane, hvorfor?</vt:lpstr>
      <vt:lpstr>ECTS-label på den lange bane, hvorfor? </vt:lpstr>
      <vt:lpstr>Hvad betyder ECTS-label for AU?</vt:lpstr>
      <vt:lpstr>Udfordringerne</vt:lpstr>
      <vt:lpstr>Dias nummer 21</vt:lpstr>
    </vt:vector>
  </TitlesOfParts>
  <Company>Aarhus Universitet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LED</dc:creator>
  <cp:lastModifiedBy>ADMIEBN</cp:lastModifiedBy>
  <cp:revision>48</cp:revision>
  <dcterms:created xsi:type="dcterms:W3CDTF">2005-11-16T08:52:12Z</dcterms:created>
  <dcterms:modified xsi:type="dcterms:W3CDTF">2010-04-28T07:57:31Z</dcterms:modified>
</cp:coreProperties>
</file>