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70" r:id="rId14"/>
    <p:sldId id="271" r:id="rId15"/>
  </p:sldIdLst>
  <p:sldSz cx="9906000" cy="6858000" type="A4"/>
  <p:notesSz cx="6854825" cy="9748838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C0C0C0"/>
    <a:srgbClr val="99D1D5"/>
    <a:srgbClr val="0033CC"/>
    <a:srgbClr val="FF0000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7530" autoAdjust="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021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59888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59888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82F3E2F-D483-4B83-97C3-33A745B70C65}" type="slidenum">
              <a:rPr lang="da-DK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/>
          </a:p>
        </p:txBody>
      </p:sp>
      <p:sp>
        <p:nvSpPr>
          <p:cNvPr id="460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787400" y="762000"/>
            <a:ext cx="52832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8200"/>
            <a:ext cx="502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6669BC1-59CC-456A-BA76-BBE91B2CC55B}" type="slidenum">
              <a:rPr lang="da-DK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46C040-9023-441A-96F2-2978EFE5C620}" type="slidenum">
              <a:rPr lang="da-DK"/>
              <a:pPr/>
              <a:t>1</a:t>
            </a:fld>
            <a:endParaRPr lang="da-DK"/>
          </a:p>
        </p:txBody>
      </p:sp>
      <p:sp>
        <p:nvSpPr>
          <p:cNvPr id="47106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3F8B1F-DFC7-4610-BBA1-A962C3295012}" type="slidenum">
              <a:rPr lang="da-DK"/>
              <a:pPr/>
              <a:t>10</a:t>
            </a:fld>
            <a:endParaRPr lang="da-DK"/>
          </a:p>
        </p:txBody>
      </p:sp>
      <p:sp>
        <p:nvSpPr>
          <p:cNvPr id="870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Many reasons, who’s right who’s wrong? No one.</a:t>
            </a:r>
          </a:p>
          <a:p>
            <a:endParaRPr lang="en-CA"/>
          </a:p>
          <a:p>
            <a:r>
              <a:rPr lang="en-CA"/>
              <a:t>The question remains, </a:t>
            </a:r>
          </a:p>
          <a:p>
            <a:endParaRPr lang="en-CA"/>
          </a:p>
          <a:p>
            <a:r>
              <a:rPr lang="en-CA" b="1"/>
              <a:t>How to simplify the process for our users?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7DF7A3-BF4B-44DB-9752-A2CDECE04F93}" type="slidenum">
              <a:rPr lang="da-DK"/>
              <a:pPr/>
              <a:t>11</a:t>
            </a:fld>
            <a:endParaRPr lang="da-DK"/>
          </a:p>
        </p:txBody>
      </p:sp>
      <p:sp>
        <p:nvSpPr>
          <p:cNvPr id="921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000"/>
              <a:t>Good part of the answer lies on focusing on the user.</a:t>
            </a:r>
          </a:p>
          <a:p>
            <a:endParaRPr lang="en-CA" sz="1000"/>
          </a:p>
          <a:p>
            <a:r>
              <a:rPr lang="en-CA" sz="1000"/>
              <a:t>Let’s do the exercise of putting yourself in his position.</a:t>
            </a:r>
          </a:p>
          <a:p>
            <a:endParaRPr lang="en-CA" sz="1000"/>
          </a:p>
          <a:p>
            <a:pPr>
              <a:buFont typeface="Wingdings" pitchFamily="2" charset="2"/>
              <a:buNone/>
            </a:pPr>
            <a:r>
              <a:rPr lang="en-CA" sz="1000"/>
              <a:t>It all starts with an interest </a:t>
            </a:r>
          </a:p>
          <a:p>
            <a:pPr>
              <a:buFont typeface="Wingdings" pitchFamily="2" charset="2"/>
              <a:buNone/>
            </a:pPr>
            <a:r>
              <a:rPr lang="en-CA" sz="1000"/>
              <a:t>Need to find equivalences. Sin qua no condition.</a:t>
            </a:r>
          </a:p>
          <a:p>
            <a:pPr>
              <a:buFont typeface="Wingdings" pitchFamily="2" charset="2"/>
              <a:buNone/>
            </a:pPr>
            <a:r>
              <a:rPr lang="en-CA" sz="1000"/>
              <a:t>Is is big, small, in the center?</a:t>
            </a:r>
          </a:p>
          <a:p>
            <a:pPr>
              <a:buFont typeface="Wingdings" pitchFamily="2" charset="2"/>
              <a:buNone/>
            </a:pPr>
            <a:endParaRPr lang="en-CA" sz="1000"/>
          </a:p>
          <a:p>
            <a:pPr>
              <a:buFont typeface="Wingdings" pitchFamily="2" charset="2"/>
              <a:buNone/>
            </a:pPr>
            <a:r>
              <a:rPr lang="en-CA" sz="1000"/>
              <a:t>Focusing on the user reveals you the REAL questions you need to answer</a:t>
            </a:r>
          </a:p>
          <a:p>
            <a:pPr>
              <a:buFont typeface="Wingdings" pitchFamily="2" charset="2"/>
              <a:buNone/>
            </a:pPr>
            <a:endParaRPr lang="fr-CA" sz="1000"/>
          </a:p>
          <a:p>
            <a:endParaRPr lang="fr-CA" sz="10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D5C4AD-0399-4463-86AF-FBAC024C6AD6}" type="slidenum">
              <a:rPr lang="da-DK"/>
              <a:pPr/>
              <a:t>12</a:t>
            </a:fld>
            <a:endParaRPr lang="da-DK"/>
          </a:p>
        </p:txBody>
      </p:sp>
      <p:sp>
        <p:nvSpPr>
          <p:cNvPr id="952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How to turn that into practice?</a:t>
            </a:r>
          </a:p>
          <a:p>
            <a:endParaRPr lang="en-CA"/>
          </a:p>
          <a:p>
            <a:r>
              <a:rPr lang="en-CA"/>
              <a:t>Design.</a:t>
            </a:r>
          </a:p>
          <a:p>
            <a:r>
              <a:rPr lang="en-CA"/>
              <a:t>Competing in fierce grounds. </a:t>
            </a:r>
          </a:p>
          <a:p>
            <a:r>
              <a:rPr lang="en-CA"/>
              <a:t>From outside, it is your resumé, your credibility</a:t>
            </a:r>
          </a:p>
          <a:p>
            <a:endParaRPr lang="en-CA"/>
          </a:p>
          <a:p>
            <a:r>
              <a:rPr lang="en-CA"/>
              <a:t>Once attracted, they need to find info easily</a:t>
            </a:r>
          </a:p>
          <a:p>
            <a:endParaRPr lang="en-CA"/>
          </a:p>
          <a:p>
            <a:r>
              <a:rPr lang="en-CA"/>
              <a:t>Once they are at the right place, content has to be well written, and answer their questions</a:t>
            </a:r>
          </a:p>
          <a:p>
            <a:endParaRPr lang="fr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042C4C-5694-40CE-A9DF-B68354FBDDA3}" type="slidenum">
              <a:rPr lang="da-DK"/>
              <a:pPr/>
              <a:t>13</a:t>
            </a:fld>
            <a:endParaRPr lang="da-DK"/>
          </a:p>
        </p:txBody>
      </p:sp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Finally, all this should be reflected in a central point of service.</a:t>
            </a:r>
          </a:p>
          <a:p>
            <a:endParaRPr lang="en-CA"/>
          </a:p>
          <a:p>
            <a:pPr>
              <a:buFontTx/>
              <a:buChar char="•"/>
            </a:pPr>
            <a:r>
              <a:rPr lang="fr-CA"/>
              <a:t>Simplify the process</a:t>
            </a:r>
          </a:p>
          <a:p>
            <a:pPr>
              <a:buFontTx/>
              <a:buChar char="•"/>
            </a:pPr>
            <a:endParaRPr lang="en-CA"/>
          </a:p>
          <a:p>
            <a:pPr>
              <a:buFontTx/>
              <a:buChar char="•"/>
            </a:pPr>
            <a:endParaRPr lang="fr-CA"/>
          </a:p>
          <a:p>
            <a:pPr>
              <a:buFontTx/>
              <a:buChar char="•"/>
            </a:pPr>
            <a:r>
              <a:rPr lang="en-CA"/>
              <a:t>Reassure</a:t>
            </a:r>
          </a:p>
          <a:p>
            <a:pPr lvl="1">
              <a:buFontTx/>
              <a:buChar char="•"/>
            </a:pPr>
            <a:endParaRPr lang="en-CA"/>
          </a:p>
          <a:p>
            <a:pPr>
              <a:buFontTx/>
              <a:buChar char="•"/>
            </a:pPr>
            <a:endParaRPr lang="en-CA"/>
          </a:p>
          <a:p>
            <a:pPr>
              <a:buFontTx/>
              <a:buChar char="•"/>
            </a:pPr>
            <a:r>
              <a:rPr lang="fr-CA"/>
              <a:t>Give Flexibility</a:t>
            </a:r>
            <a:endParaRPr lang="en-CA"/>
          </a:p>
          <a:p>
            <a:endParaRPr lang="fr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93B22D-66AE-477C-B7B7-3C894D4628C1}" type="slidenum">
              <a:rPr lang="da-DK"/>
              <a:pPr/>
              <a:t>14</a:t>
            </a:fld>
            <a:endParaRPr lang="da-DK"/>
          </a:p>
        </p:txBody>
      </p:sp>
      <p:sp>
        <p:nvSpPr>
          <p:cNvPr id="1013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FA11D4-7D86-4AEA-B10F-F2A58E30BC54}" type="slidenum">
              <a:rPr lang="da-DK"/>
              <a:pPr/>
              <a:t>2</a:t>
            </a:fld>
            <a:endParaRPr lang="da-DK"/>
          </a:p>
        </p:txBody>
      </p:sp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80000"/>
              </a:lnSpc>
              <a:buFontTx/>
              <a:buAutoNum type="arabicParenR"/>
            </a:pPr>
            <a:r>
              <a:rPr lang="en-CA" sz="900"/>
              <a:t>Amount of information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CA" sz="900"/>
              <a:t>Organisations have a lot to share 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CA" sz="900"/>
              <a:t>Should I communicate everything I know? NO!</a:t>
            </a:r>
          </a:p>
          <a:p>
            <a:pPr marL="685800" lvl="1" indent="-228600">
              <a:lnSpc>
                <a:spcPct val="80000"/>
              </a:lnSpc>
              <a:buFontTx/>
              <a:buChar char="-"/>
            </a:pPr>
            <a:r>
              <a:rPr lang="en-CA" sz="900"/>
              <a:t>Where to draw the line between what I know and what they need to know?</a:t>
            </a:r>
          </a:p>
          <a:p>
            <a:pPr marL="685800" lvl="1" indent="-228600">
              <a:lnSpc>
                <a:spcPct val="80000"/>
              </a:lnSpc>
              <a:buFontTx/>
              <a:buChar char="-"/>
            </a:pPr>
            <a:r>
              <a:rPr lang="en-CA" sz="900"/>
              <a:t>Overcommunicate is a real danger</a:t>
            </a:r>
          </a:p>
          <a:p>
            <a:pPr marL="685800" lvl="1" indent="-228600">
              <a:lnSpc>
                <a:spcPct val="80000"/>
              </a:lnSpc>
              <a:buFontTx/>
              <a:buChar char="-"/>
            </a:pPr>
            <a:endParaRPr lang="en-CA" sz="900"/>
          </a:p>
          <a:p>
            <a:pPr marL="228600" indent="-228600">
              <a:lnSpc>
                <a:spcPct val="80000"/>
              </a:lnSpc>
            </a:pPr>
            <a:r>
              <a:rPr lang="en-CA" sz="900"/>
              <a:t>2) Tendency to report our own vision (Structure)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CA" sz="900"/>
              <a:t>You will organise information depending on your cultural background - Organisational &amp; personal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CA" sz="900"/>
              <a:t>Totally natural but armful </a:t>
            </a:r>
          </a:p>
          <a:p>
            <a:pPr marL="228600" indent="-228600">
              <a:lnSpc>
                <a:spcPct val="80000"/>
              </a:lnSpc>
            </a:pPr>
            <a:endParaRPr lang="en-CA" sz="900"/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CA" sz="900"/>
              <a:t>The way you deal with daily tasks will be reflected</a:t>
            </a:r>
          </a:p>
          <a:p>
            <a:pPr marL="685800" lvl="1" indent="-228600">
              <a:lnSpc>
                <a:spcPct val="80000"/>
              </a:lnSpc>
              <a:buFontTx/>
              <a:buChar char="-"/>
            </a:pPr>
            <a:r>
              <a:rPr lang="en-CA" sz="900"/>
              <a:t>Ex. University of Aarhus </a:t>
            </a:r>
          </a:p>
          <a:p>
            <a:pPr marL="1600200" lvl="3" indent="-228600">
              <a:lnSpc>
                <a:spcPct val="80000"/>
              </a:lnSpc>
              <a:buFontTx/>
              <a:buChar char="-"/>
            </a:pPr>
            <a:r>
              <a:rPr lang="en-CA" sz="900"/>
              <a:t>Guest Students and International Students (2 separated website, but 90% same content)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CA" sz="900"/>
              <a:t>Often the results of organisational boundaries and barriers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endParaRPr lang="en-CA" sz="900"/>
          </a:p>
          <a:p>
            <a:pPr marL="228600" indent="-228600">
              <a:lnSpc>
                <a:spcPct val="80000"/>
              </a:lnSpc>
            </a:pPr>
            <a:r>
              <a:rPr lang="en-CA" sz="900"/>
              <a:t>3) Do you know your users? 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CA" sz="900"/>
              <a:t>In marketing: TARGET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CA" sz="900"/>
              <a:t>Only way to hit the target, is to set correct parameters!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CA" sz="900"/>
              <a:t>Do you know how they</a:t>
            </a:r>
          </a:p>
          <a:p>
            <a:pPr marL="685800" lvl="1" indent="-228600">
              <a:lnSpc>
                <a:spcPct val="80000"/>
              </a:lnSpc>
              <a:buFontTx/>
              <a:buChar char="-"/>
            </a:pPr>
            <a:r>
              <a:rPr lang="en-CA" sz="900"/>
              <a:t>Think</a:t>
            </a:r>
          </a:p>
          <a:p>
            <a:pPr marL="685800" lvl="1" indent="-228600">
              <a:lnSpc>
                <a:spcPct val="80000"/>
              </a:lnSpc>
              <a:buFontTx/>
              <a:buChar char="-"/>
            </a:pPr>
            <a:r>
              <a:rPr lang="en-CA" sz="900"/>
              <a:t>Feel</a:t>
            </a:r>
          </a:p>
          <a:p>
            <a:pPr marL="685800" lvl="1" indent="-228600">
              <a:lnSpc>
                <a:spcPct val="80000"/>
              </a:lnSpc>
              <a:buFontTx/>
              <a:buChar char="-"/>
            </a:pPr>
            <a:r>
              <a:rPr lang="en-CA" sz="900"/>
              <a:t>Worry about</a:t>
            </a:r>
          </a:p>
          <a:p>
            <a:pPr marL="685800" lvl="1" indent="-228600">
              <a:lnSpc>
                <a:spcPct val="80000"/>
              </a:lnSpc>
              <a:buFontTx/>
              <a:buChar char="-"/>
            </a:pPr>
            <a:endParaRPr lang="en-CA" sz="900"/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CA" sz="900"/>
              <a:t>Can you speak the same language?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endParaRPr lang="en-CA" sz="900"/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CA" sz="900"/>
              <a:t>In the current context: The effort is now on your side…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endParaRPr lang="en-CA" sz="900"/>
          </a:p>
          <a:p>
            <a:pPr marL="228600" indent="-228600">
              <a:lnSpc>
                <a:spcPct val="80000"/>
              </a:lnSpc>
              <a:buFontTx/>
              <a:buChar char="-"/>
            </a:pPr>
            <a:endParaRPr lang="en-CA" sz="9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C2451E-C2AF-4F60-94F4-A609AB31547A}" type="slidenum">
              <a:rPr lang="da-DK"/>
              <a:pPr/>
              <a:t>3</a:t>
            </a:fld>
            <a:endParaRPr lang="da-DK"/>
          </a:p>
        </p:txBody>
      </p:sp>
      <p:sp>
        <p:nvSpPr>
          <p:cNvPr id="972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56892C-17FE-4B9B-BFB4-C45E11FFAFE6}" type="slidenum">
              <a:rPr lang="da-DK"/>
              <a:pPr/>
              <a:t>4</a:t>
            </a:fld>
            <a:endParaRPr lang="da-DK"/>
          </a:p>
        </p:txBody>
      </p:sp>
      <p:sp>
        <p:nvSpPr>
          <p:cNvPr id="983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D63D00-7A29-4285-813B-226D2D4354D5}" type="slidenum">
              <a:rPr lang="da-DK"/>
              <a:pPr/>
              <a:t>5</a:t>
            </a:fld>
            <a:endParaRPr lang="da-DK"/>
          </a:p>
        </p:txBody>
      </p:sp>
      <p:sp>
        <p:nvSpPr>
          <p:cNvPr id="993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D1BEE-C4E3-4440-A8F6-BC7E1799B855}" type="slidenum">
              <a:rPr lang="da-DK"/>
              <a:pPr/>
              <a:t>6</a:t>
            </a:fld>
            <a:endParaRPr lang="da-DK"/>
          </a:p>
        </p:txBody>
      </p:sp>
      <p:sp>
        <p:nvSpPr>
          <p:cNvPr id="911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r>
              <a:rPr lang="en-CA"/>
              <a:t>What does that tell us?</a:t>
            </a:r>
          </a:p>
          <a:p>
            <a:pPr marL="228600" indent="-228600"/>
            <a:endParaRPr lang="en-CA"/>
          </a:p>
          <a:p>
            <a:pPr marL="228600" indent="-228600">
              <a:buFontTx/>
              <a:buAutoNum type="arabicParenR"/>
            </a:pPr>
            <a:r>
              <a:rPr lang="en-CA"/>
              <a:t>Low number of visitors</a:t>
            </a:r>
          </a:p>
          <a:p>
            <a:pPr marL="228600" indent="-228600">
              <a:buFontTx/>
              <a:buAutoNum type="arabicParenR"/>
            </a:pPr>
            <a:endParaRPr lang="en-CA"/>
          </a:p>
          <a:p>
            <a:pPr marL="228600" indent="-228600">
              <a:buFontTx/>
              <a:buAutoNum type="arabicParenR"/>
            </a:pPr>
            <a:r>
              <a:rPr lang="en-CA"/>
              <a:t>Almost no returning visitors</a:t>
            </a:r>
          </a:p>
          <a:p>
            <a:pPr marL="685800" lvl="1" indent="-228600"/>
            <a:endParaRPr lang="en-CA"/>
          </a:p>
          <a:p>
            <a:pPr marL="228600" indent="-228600">
              <a:buFontTx/>
              <a:buAutoNum type="arabicParenR"/>
            </a:pPr>
            <a:r>
              <a:rPr lang="en-CA"/>
              <a:t>High level of insatisfaction</a:t>
            </a:r>
          </a:p>
          <a:p>
            <a:pPr marL="228600" indent="-228600">
              <a:buFontTx/>
              <a:buAutoNum type="arabicParenR"/>
            </a:pPr>
            <a:endParaRPr lang="en-CA"/>
          </a:p>
          <a:p>
            <a:pPr marL="228600" indent="-228600"/>
            <a:r>
              <a:rPr lang="en-CA" b="1"/>
              <a:t>If you leave before having seen 3 pages, you don’t have found what you were looking for.</a:t>
            </a:r>
          </a:p>
          <a:p>
            <a:pPr marL="228600" indent="-228600"/>
            <a:endParaRPr lang="fr-CA" b="1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EBB739-2FF9-4EAD-95C3-1C91CD216371}" type="slidenum">
              <a:rPr lang="da-DK"/>
              <a:pPr/>
              <a:t>7</a:t>
            </a:fld>
            <a:endParaRPr lang="da-DK"/>
          </a:p>
        </p:txBody>
      </p:sp>
      <p:sp>
        <p:nvSpPr>
          <p:cNvPr id="80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Confusion all the way!</a:t>
            </a:r>
          </a:p>
          <a:p>
            <a:endParaRPr lang="en-CA"/>
          </a:p>
          <a:p>
            <a:r>
              <a:rPr lang="en-CA"/>
              <a:t>Vague and confusing terms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4B1AB7-3D16-4B20-AB87-F229E684F48B}" type="slidenum">
              <a:rPr lang="da-DK"/>
              <a:pPr/>
              <a:t>8</a:t>
            </a:fld>
            <a:endParaRPr lang="da-DK"/>
          </a:p>
        </p:txBody>
      </p:sp>
      <p:sp>
        <p:nvSpPr>
          <p:cNvPr id="1003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030ABE-3794-4014-B057-7E12296B6860}" type="slidenum">
              <a:rPr lang="da-DK"/>
              <a:pPr/>
              <a:t>9</a:t>
            </a:fld>
            <a:endParaRPr lang="da-DK"/>
          </a:p>
        </p:txBody>
      </p:sp>
      <p:sp>
        <p:nvSpPr>
          <p:cNvPr id="829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ECTS is a great step in the user oriented approch</a:t>
            </a:r>
          </a:p>
          <a:p>
            <a:endParaRPr lang="en-CA"/>
          </a:p>
          <a:p>
            <a:r>
              <a:rPr lang="fr-CA"/>
              <a:t>Users without any cultural references</a:t>
            </a:r>
          </a:p>
          <a:p>
            <a:pPr>
              <a:buFontTx/>
              <a:buChar char="-"/>
            </a:pPr>
            <a:r>
              <a:rPr lang="en-CA"/>
              <a:t>Country</a:t>
            </a:r>
          </a:p>
          <a:p>
            <a:pPr>
              <a:buFontTx/>
              <a:buChar char="-"/>
            </a:pPr>
            <a:r>
              <a:rPr lang="en-CA"/>
              <a:t>Organisational (MAINLY!)</a:t>
            </a:r>
            <a:endParaRPr lang="fr-CA"/>
          </a:p>
          <a:p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0260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0260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95300" y="1628775"/>
            <a:ext cx="4381500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029200" y="1628775"/>
            <a:ext cx="4381500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sidefod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28775"/>
            <a:ext cx="89154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68450" y="5903913"/>
            <a:ext cx="3529013" cy="87788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Futura Medium" pitchFamily="34" charset="0"/>
              </a:defRPr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pic>
        <p:nvPicPr>
          <p:cNvPr id="65541" name="Picture 5" descr="roedlinje"/>
          <p:cNvPicPr preferRelativeResize="0"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71638" y="6189663"/>
            <a:ext cx="7564437" cy="2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4586288" y="3090863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da-DK"/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6248400" y="6273800"/>
            <a:ext cx="3079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da-DK" sz="1200" b="1">
                <a:latin typeface="Futura Medium" pitchFamily="34" charset="0"/>
              </a:rPr>
              <a:t>Marc-Olivier Bergeron</a:t>
            </a:r>
          </a:p>
        </p:txBody>
      </p:sp>
      <p:pic>
        <p:nvPicPr>
          <p:cNvPr id="65544" name="Picture 8" descr="logo uden baggrund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9288" y="5867400"/>
            <a:ext cx="774700" cy="7747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r-CA"/>
              <a:t>Information Structure Challenge</a:t>
            </a:r>
            <a:endParaRPr lang="da-DK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/>
              <a:t>Focusing on the user experience</a:t>
            </a:r>
            <a:endParaRPr lang="da-DK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Where does it belong?</a:t>
            </a:r>
            <a:endParaRPr lang="en-CA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484313"/>
            <a:ext cx="8915400" cy="41052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CA" sz="1600">
                <a:solidFill>
                  <a:srgbClr val="FF0000"/>
                </a:solidFill>
              </a:rPr>
              <a:t>Communication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CA" sz="160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fr-CA" sz="1600" b="0"/>
              <a:t>University of Ottawa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CA" sz="1600"/>
              <a:t>	Faculty of Arts</a:t>
            </a:r>
          </a:p>
          <a:p>
            <a:pPr>
              <a:lnSpc>
                <a:spcPct val="80000"/>
              </a:lnSpc>
            </a:pPr>
            <a:endParaRPr lang="fr-CA" sz="1600"/>
          </a:p>
          <a:p>
            <a:pPr>
              <a:lnSpc>
                <a:spcPct val="80000"/>
              </a:lnSpc>
            </a:pPr>
            <a:r>
              <a:rPr lang="fr-CA" sz="1600" b="0"/>
              <a:t>University of Malaga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CA" sz="1600"/>
              <a:t>	Faculty of Sciences</a:t>
            </a:r>
          </a:p>
          <a:p>
            <a:pPr>
              <a:lnSpc>
                <a:spcPct val="80000"/>
              </a:lnSpc>
            </a:pPr>
            <a:endParaRPr lang="fr-CA" sz="1600"/>
          </a:p>
          <a:p>
            <a:pPr>
              <a:lnSpc>
                <a:spcPct val="80000"/>
              </a:lnSpc>
            </a:pPr>
            <a:r>
              <a:rPr lang="fr-CA" sz="1600" b="0"/>
              <a:t>University of Montreal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CA" sz="1600"/>
              <a:t>	Faculty of Arts and Sciences</a:t>
            </a:r>
          </a:p>
          <a:p>
            <a:pPr>
              <a:lnSpc>
                <a:spcPct val="80000"/>
              </a:lnSpc>
            </a:pPr>
            <a:endParaRPr lang="fr-CA" sz="1600"/>
          </a:p>
          <a:p>
            <a:pPr>
              <a:lnSpc>
                <a:spcPct val="80000"/>
              </a:lnSpc>
            </a:pPr>
            <a:r>
              <a:rPr lang="fr-CA" sz="1600" b="0"/>
              <a:t>UCLA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CA" sz="1600"/>
              <a:t>	Faculty of Social Sciences</a:t>
            </a:r>
          </a:p>
          <a:p>
            <a:pPr>
              <a:lnSpc>
                <a:spcPct val="80000"/>
              </a:lnSpc>
            </a:pPr>
            <a:endParaRPr lang="fr-CA" sz="1600"/>
          </a:p>
          <a:p>
            <a:pPr>
              <a:lnSpc>
                <a:spcPct val="80000"/>
              </a:lnSpc>
            </a:pPr>
            <a:r>
              <a:rPr lang="fr-CA" sz="1600" b="0"/>
              <a:t>University of Aarhus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CA" sz="1600"/>
              <a:t>	Faculty of Humanities</a:t>
            </a:r>
            <a:endParaRPr lang="en-CA"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Focus on the user</a:t>
            </a:r>
            <a:endParaRPr lang="en-CA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/>
              <a:t>Interest </a:t>
            </a:r>
          </a:p>
          <a:p>
            <a:pPr marL="914400" lvl="1" indent="-457200">
              <a:lnSpc>
                <a:spcPct val="90000"/>
              </a:lnSpc>
            </a:pPr>
            <a:r>
              <a:rPr lang="fr-CA"/>
              <a:t>Heard of, stereotypes, personal motivations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/>
              <a:t>Technical aspect</a:t>
            </a:r>
          </a:p>
          <a:p>
            <a:pPr marL="914400" lvl="1" indent="-457200">
              <a:lnSpc>
                <a:spcPct val="90000"/>
              </a:lnSpc>
            </a:pPr>
            <a:r>
              <a:rPr lang="fr-CA"/>
              <a:t>Can I get credit transfer?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/>
              <a:t>Appreciation factors</a:t>
            </a:r>
          </a:p>
          <a:p>
            <a:pPr marL="914400" lvl="1" indent="-457200">
              <a:lnSpc>
                <a:spcPct val="90000"/>
              </a:lnSpc>
            </a:pPr>
            <a:r>
              <a:rPr lang="fr-CA"/>
              <a:t>What about the city?</a:t>
            </a:r>
          </a:p>
          <a:p>
            <a:pPr marL="914400" lvl="1" indent="-457200">
              <a:lnSpc>
                <a:spcPct val="90000"/>
              </a:lnSpc>
            </a:pPr>
            <a:r>
              <a:rPr lang="fr-CA"/>
              <a:t>Perception of the university</a:t>
            </a:r>
          </a:p>
          <a:p>
            <a:pPr marL="914400" lvl="1" indent="-457200">
              <a:lnSpc>
                <a:spcPct val="90000"/>
              </a:lnSpc>
            </a:pPr>
            <a:r>
              <a:rPr lang="fr-CA"/>
              <a:t>My personal comfort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C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How to?</a:t>
            </a:r>
            <a:endParaRPr lang="en-CA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Design – Attract them</a:t>
            </a:r>
          </a:p>
          <a:p>
            <a:endParaRPr lang="fr-CA"/>
          </a:p>
          <a:p>
            <a:r>
              <a:rPr lang="fr-CA"/>
              <a:t>Usability – Give them information</a:t>
            </a:r>
          </a:p>
          <a:p>
            <a:endParaRPr lang="fr-CA"/>
          </a:p>
          <a:p>
            <a:r>
              <a:rPr lang="fr-CA"/>
              <a:t>Content – Retain them</a:t>
            </a:r>
          </a:p>
          <a:p>
            <a:endParaRPr lang="fr-CA"/>
          </a:p>
          <a:p>
            <a:r>
              <a:rPr lang="fr-CA"/>
              <a:t>Statistics – Adjust if needed</a:t>
            </a:r>
          </a:p>
          <a:p>
            <a:pPr>
              <a:buFont typeface="Wingdings" pitchFamily="2" charset="2"/>
              <a:buNone/>
            </a:pPr>
            <a:endParaRPr lang="fr-C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Central point of service</a:t>
            </a:r>
            <a:endParaRPr lang="en-CA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Simplify the process</a:t>
            </a:r>
          </a:p>
          <a:p>
            <a:endParaRPr lang="fr-CA"/>
          </a:p>
          <a:p>
            <a:r>
              <a:rPr lang="en-CA"/>
              <a:t>Reassure</a:t>
            </a:r>
          </a:p>
          <a:p>
            <a:endParaRPr lang="en-CA"/>
          </a:p>
          <a:p>
            <a:r>
              <a:rPr lang="fr-CA"/>
              <a:t>Give Flexibility</a:t>
            </a:r>
            <a:endParaRPr lang="en-C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The challenges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Amount of information </a:t>
            </a:r>
          </a:p>
          <a:p>
            <a:endParaRPr lang="en-CA"/>
          </a:p>
          <a:p>
            <a:r>
              <a:rPr lang="en-CA"/>
              <a:t>Tendency to report our own vision</a:t>
            </a:r>
          </a:p>
          <a:p>
            <a:endParaRPr lang="en-CA"/>
          </a:p>
          <a:p>
            <a:r>
              <a:rPr lang="en-CA"/>
              <a:t>Do you know your users? </a:t>
            </a:r>
          </a:p>
          <a:p>
            <a:pPr>
              <a:buFont typeface="Wingdings" pitchFamily="2" charset="2"/>
              <a:buNone/>
            </a:pPr>
            <a:endParaRPr lang="en-CA"/>
          </a:p>
          <a:p>
            <a:endParaRPr lang="en-C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CA"/>
              <a:t>The IS Case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The numbers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CA"/>
              <a:t>37% leave within 10 sec</a:t>
            </a:r>
          </a:p>
          <a:p>
            <a:r>
              <a:rPr lang="fr-CA"/>
              <a:t>51% leave within 30 sec</a:t>
            </a:r>
            <a:endParaRPr lang="da-DK"/>
          </a:p>
        </p:txBody>
      </p:sp>
      <p:pic>
        <p:nvPicPr>
          <p:cNvPr id="75783" name="Picture 7" descr="lengt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50" y="2924175"/>
            <a:ext cx="5938838" cy="271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The numbers</a:t>
            </a:r>
          </a:p>
        </p:txBody>
      </p:sp>
      <p:pic>
        <p:nvPicPr>
          <p:cNvPr id="76804" name="Picture 4" descr="Dept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3538" y="2492375"/>
            <a:ext cx="6640512" cy="3040063"/>
          </a:xfrm>
          <a:prstGeom prst="rect">
            <a:avLst/>
          </a:prstGeom>
          <a:noFill/>
        </p:spPr>
      </p:pic>
      <p:sp>
        <p:nvSpPr>
          <p:cNvPr id="768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95300" y="1628775"/>
            <a:ext cx="9066213" cy="3671888"/>
          </a:xfrm>
          <a:noFill/>
          <a:ln/>
        </p:spPr>
        <p:txBody>
          <a:bodyPr/>
          <a:lstStyle/>
          <a:p>
            <a:r>
              <a:rPr lang="fr-CA" sz="2400"/>
              <a:t>65% of visitors leave before seeing 3 pages</a:t>
            </a:r>
            <a:endParaRPr lang="da-DK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The results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Low number of visitors</a:t>
            </a:r>
          </a:p>
          <a:p>
            <a:endParaRPr lang="en-CA"/>
          </a:p>
          <a:p>
            <a:r>
              <a:rPr lang="en-CA"/>
              <a:t>Almost no returning visitors</a:t>
            </a:r>
          </a:p>
          <a:p>
            <a:endParaRPr lang="en-CA"/>
          </a:p>
          <a:p>
            <a:r>
              <a:rPr lang="en-CA"/>
              <a:t>High level of insatisfaction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Why?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Importance of words</a:t>
            </a:r>
          </a:p>
          <a:p>
            <a:r>
              <a:rPr lang="fr-CA"/>
              <a:t>Organisation of information</a:t>
            </a:r>
            <a:endParaRPr lang="en-CA"/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1423988" y="2924175"/>
            <a:ext cx="6840537" cy="2655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 Application</a:t>
            </a:r>
          </a:p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 Types of Accommodation</a:t>
            </a:r>
          </a:p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 Accommodation Rates</a:t>
            </a:r>
          </a:p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</a:rPr>
              <a:t> Practical Information</a:t>
            </a:r>
          </a:p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</a:rPr>
              <a:t> Accommodation Tips</a:t>
            </a:r>
          </a:p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 Change of accommodation</a:t>
            </a:r>
          </a:p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 Terms and Conditions</a:t>
            </a:r>
          </a:p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 Long-term/short-term accommodation</a:t>
            </a:r>
          </a:p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accent2"/>
                </a:solidFill>
              </a:rPr>
              <a:t> Contact  </a:t>
            </a:r>
            <a:endParaRPr lang="fr-CA" sz="1200"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Silo thinking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28775"/>
            <a:ext cx="5537200" cy="3671888"/>
          </a:xfrm>
        </p:spPr>
        <p:txBody>
          <a:bodyPr/>
          <a:lstStyle/>
          <a:p>
            <a:r>
              <a:rPr lang="en-CA"/>
              <a:t>Old site</a:t>
            </a:r>
          </a:p>
          <a:p>
            <a:pPr lvl="4"/>
            <a:endParaRPr lang="da-DK"/>
          </a:p>
          <a:p>
            <a:pPr lvl="4"/>
            <a:r>
              <a:rPr lang="da-DK"/>
              <a:t>Basic info on the residence hall</a:t>
            </a:r>
          </a:p>
          <a:p>
            <a:pPr lvl="4"/>
            <a:r>
              <a:rPr lang="da-DK"/>
              <a:t>Price of the rent</a:t>
            </a:r>
          </a:p>
          <a:p>
            <a:pPr lvl="4"/>
            <a:r>
              <a:rPr lang="da-DK"/>
              <a:t>Location</a:t>
            </a:r>
          </a:p>
          <a:p>
            <a:pPr lvl="4"/>
            <a:r>
              <a:rPr lang="da-DK"/>
              <a:t>Termination notice</a:t>
            </a:r>
          </a:p>
          <a:p>
            <a:pPr lvl="4"/>
            <a:r>
              <a:rPr lang="da-DK"/>
              <a:t>When to pay the rent</a:t>
            </a:r>
          </a:p>
          <a:p>
            <a:pPr lvl="4"/>
            <a:r>
              <a:rPr lang="da-DK"/>
              <a:t>What’s included</a:t>
            </a:r>
            <a:endParaRPr lang="en-CA"/>
          </a:p>
          <a:p>
            <a:endParaRPr lang="en-CA"/>
          </a:p>
        </p:txBody>
      </p:sp>
      <p:sp>
        <p:nvSpPr>
          <p:cNvPr id="79878" name="Infopage"/>
          <p:cNvSpPr>
            <a:spLocks noEditPoints="1" noChangeArrowheads="1"/>
          </p:cNvSpPr>
          <p:nvPr/>
        </p:nvSpPr>
        <p:spPr bwMode="auto">
          <a:xfrm>
            <a:off x="415925" y="2420938"/>
            <a:ext cx="617538" cy="865187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99 w 21600"/>
              <a:gd name="T17" fmla="*/ 12174 h 21600"/>
              <a:gd name="T18" fmla="*/ 20813 w 21600"/>
              <a:gd name="T19" fmla="*/ 171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8333" y="4025"/>
                </a:moveTo>
                <a:lnTo>
                  <a:pt x="12500" y="4025"/>
                </a:lnTo>
                <a:lnTo>
                  <a:pt x="12500" y="11094"/>
                </a:lnTo>
                <a:lnTo>
                  <a:pt x="13903" y="11094"/>
                </a:lnTo>
                <a:lnTo>
                  <a:pt x="13903" y="11618"/>
                </a:lnTo>
                <a:lnTo>
                  <a:pt x="7908" y="11618"/>
                </a:lnTo>
                <a:lnTo>
                  <a:pt x="7908" y="11078"/>
                </a:lnTo>
                <a:lnTo>
                  <a:pt x="9418" y="11078"/>
                </a:lnTo>
                <a:lnTo>
                  <a:pt x="9418" y="4549"/>
                </a:lnTo>
                <a:lnTo>
                  <a:pt x="8333" y="4549"/>
                </a:lnTo>
                <a:lnTo>
                  <a:pt x="8333" y="4025"/>
                </a:lnTo>
                <a:close/>
              </a:path>
              <a:path w="21600" h="21600" extrusionOk="0">
                <a:moveTo>
                  <a:pt x="9120" y="2127"/>
                </a:moveTo>
                <a:lnTo>
                  <a:pt x="9120" y="1783"/>
                </a:lnTo>
                <a:lnTo>
                  <a:pt x="9269" y="1538"/>
                </a:lnTo>
                <a:lnTo>
                  <a:pt x="9588" y="1194"/>
                </a:lnTo>
                <a:lnTo>
                  <a:pt x="10013" y="998"/>
                </a:lnTo>
                <a:lnTo>
                  <a:pt x="10396" y="850"/>
                </a:lnTo>
                <a:lnTo>
                  <a:pt x="10906" y="801"/>
                </a:lnTo>
                <a:lnTo>
                  <a:pt x="11480" y="900"/>
                </a:lnTo>
                <a:lnTo>
                  <a:pt x="11926" y="1047"/>
                </a:lnTo>
                <a:lnTo>
                  <a:pt x="12266" y="1292"/>
                </a:lnTo>
                <a:lnTo>
                  <a:pt x="12500" y="1587"/>
                </a:lnTo>
                <a:lnTo>
                  <a:pt x="12649" y="1832"/>
                </a:lnTo>
                <a:lnTo>
                  <a:pt x="12692" y="2143"/>
                </a:lnTo>
                <a:lnTo>
                  <a:pt x="12649" y="2421"/>
                </a:lnTo>
                <a:lnTo>
                  <a:pt x="12500" y="2781"/>
                </a:lnTo>
                <a:lnTo>
                  <a:pt x="12330" y="3060"/>
                </a:lnTo>
                <a:lnTo>
                  <a:pt x="11884" y="3305"/>
                </a:lnTo>
                <a:lnTo>
                  <a:pt x="11501" y="3452"/>
                </a:lnTo>
                <a:lnTo>
                  <a:pt x="10863" y="3550"/>
                </a:lnTo>
                <a:lnTo>
                  <a:pt x="10396" y="3518"/>
                </a:lnTo>
                <a:lnTo>
                  <a:pt x="9949" y="3321"/>
                </a:lnTo>
                <a:lnTo>
                  <a:pt x="9524" y="3125"/>
                </a:lnTo>
                <a:lnTo>
                  <a:pt x="9311" y="2765"/>
                </a:lnTo>
                <a:lnTo>
                  <a:pt x="9184" y="2438"/>
                </a:lnTo>
                <a:lnTo>
                  <a:pt x="9120" y="2127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79879" name="Infopage"/>
          <p:cNvSpPr>
            <a:spLocks noEditPoints="1" noChangeArrowheads="1"/>
          </p:cNvSpPr>
          <p:nvPr/>
        </p:nvSpPr>
        <p:spPr bwMode="auto">
          <a:xfrm>
            <a:off x="631825" y="2625725"/>
            <a:ext cx="617538" cy="86518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99 w 21600"/>
              <a:gd name="T17" fmla="*/ 12174 h 21600"/>
              <a:gd name="T18" fmla="*/ 20813 w 21600"/>
              <a:gd name="T19" fmla="*/ 171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8333" y="4025"/>
                </a:moveTo>
                <a:lnTo>
                  <a:pt x="12500" y="4025"/>
                </a:lnTo>
                <a:lnTo>
                  <a:pt x="12500" y="11094"/>
                </a:lnTo>
                <a:lnTo>
                  <a:pt x="13903" y="11094"/>
                </a:lnTo>
                <a:lnTo>
                  <a:pt x="13903" y="11618"/>
                </a:lnTo>
                <a:lnTo>
                  <a:pt x="7908" y="11618"/>
                </a:lnTo>
                <a:lnTo>
                  <a:pt x="7908" y="11078"/>
                </a:lnTo>
                <a:lnTo>
                  <a:pt x="9418" y="11078"/>
                </a:lnTo>
                <a:lnTo>
                  <a:pt x="9418" y="4549"/>
                </a:lnTo>
                <a:lnTo>
                  <a:pt x="8333" y="4549"/>
                </a:lnTo>
                <a:lnTo>
                  <a:pt x="8333" y="4025"/>
                </a:lnTo>
                <a:close/>
              </a:path>
              <a:path w="21600" h="21600" extrusionOk="0">
                <a:moveTo>
                  <a:pt x="9120" y="2127"/>
                </a:moveTo>
                <a:lnTo>
                  <a:pt x="9120" y="1783"/>
                </a:lnTo>
                <a:lnTo>
                  <a:pt x="9269" y="1538"/>
                </a:lnTo>
                <a:lnTo>
                  <a:pt x="9588" y="1194"/>
                </a:lnTo>
                <a:lnTo>
                  <a:pt x="10013" y="998"/>
                </a:lnTo>
                <a:lnTo>
                  <a:pt x="10396" y="850"/>
                </a:lnTo>
                <a:lnTo>
                  <a:pt x="10906" y="801"/>
                </a:lnTo>
                <a:lnTo>
                  <a:pt x="11480" y="900"/>
                </a:lnTo>
                <a:lnTo>
                  <a:pt x="11926" y="1047"/>
                </a:lnTo>
                <a:lnTo>
                  <a:pt x="12266" y="1292"/>
                </a:lnTo>
                <a:lnTo>
                  <a:pt x="12500" y="1587"/>
                </a:lnTo>
                <a:lnTo>
                  <a:pt x="12649" y="1832"/>
                </a:lnTo>
                <a:lnTo>
                  <a:pt x="12692" y="2143"/>
                </a:lnTo>
                <a:lnTo>
                  <a:pt x="12649" y="2421"/>
                </a:lnTo>
                <a:lnTo>
                  <a:pt x="12500" y="2781"/>
                </a:lnTo>
                <a:lnTo>
                  <a:pt x="12330" y="3060"/>
                </a:lnTo>
                <a:lnTo>
                  <a:pt x="11884" y="3305"/>
                </a:lnTo>
                <a:lnTo>
                  <a:pt x="11501" y="3452"/>
                </a:lnTo>
                <a:lnTo>
                  <a:pt x="10863" y="3550"/>
                </a:lnTo>
                <a:lnTo>
                  <a:pt x="10396" y="3518"/>
                </a:lnTo>
                <a:lnTo>
                  <a:pt x="9949" y="3321"/>
                </a:lnTo>
                <a:lnTo>
                  <a:pt x="9524" y="3125"/>
                </a:lnTo>
                <a:lnTo>
                  <a:pt x="9311" y="2765"/>
                </a:lnTo>
                <a:lnTo>
                  <a:pt x="9184" y="2438"/>
                </a:lnTo>
                <a:lnTo>
                  <a:pt x="9120" y="2127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79880" name="Infopage"/>
          <p:cNvSpPr>
            <a:spLocks noEditPoints="1" noChangeArrowheads="1"/>
          </p:cNvSpPr>
          <p:nvPr/>
        </p:nvSpPr>
        <p:spPr bwMode="auto">
          <a:xfrm>
            <a:off x="847725" y="2841625"/>
            <a:ext cx="617538" cy="86518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99 w 21600"/>
              <a:gd name="T17" fmla="*/ 12174 h 21600"/>
              <a:gd name="T18" fmla="*/ 20813 w 21600"/>
              <a:gd name="T19" fmla="*/ 171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8333" y="4025"/>
                </a:moveTo>
                <a:lnTo>
                  <a:pt x="12500" y="4025"/>
                </a:lnTo>
                <a:lnTo>
                  <a:pt x="12500" y="11094"/>
                </a:lnTo>
                <a:lnTo>
                  <a:pt x="13903" y="11094"/>
                </a:lnTo>
                <a:lnTo>
                  <a:pt x="13903" y="11618"/>
                </a:lnTo>
                <a:lnTo>
                  <a:pt x="7908" y="11618"/>
                </a:lnTo>
                <a:lnTo>
                  <a:pt x="7908" y="11078"/>
                </a:lnTo>
                <a:lnTo>
                  <a:pt x="9418" y="11078"/>
                </a:lnTo>
                <a:lnTo>
                  <a:pt x="9418" y="4549"/>
                </a:lnTo>
                <a:lnTo>
                  <a:pt x="8333" y="4549"/>
                </a:lnTo>
                <a:lnTo>
                  <a:pt x="8333" y="4025"/>
                </a:lnTo>
                <a:close/>
              </a:path>
              <a:path w="21600" h="21600" extrusionOk="0">
                <a:moveTo>
                  <a:pt x="9120" y="2127"/>
                </a:moveTo>
                <a:lnTo>
                  <a:pt x="9120" y="1783"/>
                </a:lnTo>
                <a:lnTo>
                  <a:pt x="9269" y="1538"/>
                </a:lnTo>
                <a:lnTo>
                  <a:pt x="9588" y="1194"/>
                </a:lnTo>
                <a:lnTo>
                  <a:pt x="10013" y="998"/>
                </a:lnTo>
                <a:lnTo>
                  <a:pt x="10396" y="850"/>
                </a:lnTo>
                <a:lnTo>
                  <a:pt x="10906" y="801"/>
                </a:lnTo>
                <a:lnTo>
                  <a:pt x="11480" y="900"/>
                </a:lnTo>
                <a:lnTo>
                  <a:pt x="11926" y="1047"/>
                </a:lnTo>
                <a:lnTo>
                  <a:pt x="12266" y="1292"/>
                </a:lnTo>
                <a:lnTo>
                  <a:pt x="12500" y="1587"/>
                </a:lnTo>
                <a:lnTo>
                  <a:pt x="12649" y="1832"/>
                </a:lnTo>
                <a:lnTo>
                  <a:pt x="12692" y="2143"/>
                </a:lnTo>
                <a:lnTo>
                  <a:pt x="12649" y="2421"/>
                </a:lnTo>
                <a:lnTo>
                  <a:pt x="12500" y="2781"/>
                </a:lnTo>
                <a:lnTo>
                  <a:pt x="12330" y="3060"/>
                </a:lnTo>
                <a:lnTo>
                  <a:pt x="11884" y="3305"/>
                </a:lnTo>
                <a:lnTo>
                  <a:pt x="11501" y="3452"/>
                </a:lnTo>
                <a:lnTo>
                  <a:pt x="10863" y="3550"/>
                </a:lnTo>
                <a:lnTo>
                  <a:pt x="10396" y="3518"/>
                </a:lnTo>
                <a:lnTo>
                  <a:pt x="9949" y="3321"/>
                </a:lnTo>
                <a:lnTo>
                  <a:pt x="9524" y="3125"/>
                </a:lnTo>
                <a:lnTo>
                  <a:pt x="9311" y="2765"/>
                </a:lnTo>
                <a:lnTo>
                  <a:pt x="9184" y="2438"/>
                </a:lnTo>
                <a:lnTo>
                  <a:pt x="9120" y="2127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79881" name="Infopage"/>
          <p:cNvSpPr>
            <a:spLocks noEditPoints="1" noChangeArrowheads="1"/>
          </p:cNvSpPr>
          <p:nvPr/>
        </p:nvSpPr>
        <p:spPr bwMode="auto">
          <a:xfrm>
            <a:off x="1063625" y="3057525"/>
            <a:ext cx="617538" cy="86518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99 w 21600"/>
              <a:gd name="T17" fmla="*/ 12174 h 21600"/>
              <a:gd name="T18" fmla="*/ 20813 w 21600"/>
              <a:gd name="T19" fmla="*/ 171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8333" y="4025"/>
                </a:moveTo>
                <a:lnTo>
                  <a:pt x="12500" y="4025"/>
                </a:lnTo>
                <a:lnTo>
                  <a:pt x="12500" y="11094"/>
                </a:lnTo>
                <a:lnTo>
                  <a:pt x="13903" y="11094"/>
                </a:lnTo>
                <a:lnTo>
                  <a:pt x="13903" y="11618"/>
                </a:lnTo>
                <a:lnTo>
                  <a:pt x="7908" y="11618"/>
                </a:lnTo>
                <a:lnTo>
                  <a:pt x="7908" y="11078"/>
                </a:lnTo>
                <a:lnTo>
                  <a:pt x="9418" y="11078"/>
                </a:lnTo>
                <a:lnTo>
                  <a:pt x="9418" y="4549"/>
                </a:lnTo>
                <a:lnTo>
                  <a:pt x="8333" y="4549"/>
                </a:lnTo>
                <a:lnTo>
                  <a:pt x="8333" y="4025"/>
                </a:lnTo>
                <a:close/>
              </a:path>
              <a:path w="21600" h="21600" extrusionOk="0">
                <a:moveTo>
                  <a:pt x="9120" y="2127"/>
                </a:moveTo>
                <a:lnTo>
                  <a:pt x="9120" y="1783"/>
                </a:lnTo>
                <a:lnTo>
                  <a:pt x="9269" y="1538"/>
                </a:lnTo>
                <a:lnTo>
                  <a:pt x="9588" y="1194"/>
                </a:lnTo>
                <a:lnTo>
                  <a:pt x="10013" y="998"/>
                </a:lnTo>
                <a:lnTo>
                  <a:pt x="10396" y="850"/>
                </a:lnTo>
                <a:lnTo>
                  <a:pt x="10906" y="801"/>
                </a:lnTo>
                <a:lnTo>
                  <a:pt x="11480" y="900"/>
                </a:lnTo>
                <a:lnTo>
                  <a:pt x="11926" y="1047"/>
                </a:lnTo>
                <a:lnTo>
                  <a:pt x="12266" y="1292"/>
                </a:lnTo>
                <a:lnTo>
                  <a:pt x="12500" y="1587"/>
                </a:lnTo>
                <a:lnTo>
                  <a:pt x="12649" y="1832"/>
                </a:lnTo>
                <a:lnTo>
                  <a:pt x="12692" y="2143"/>
                </a:lnTo>
                <a:lnTo>
                  <a:pt x="12649" y="2421"/>
                </a:lnTo>
                <a:lnTo>
                  <a:pt x="12500" y="2781"/>
                </a:lnTo>
                <a:lnTo>
                  <a:pt x="12330" y="3060"/>
                </a:lnTo>
                <a:lnTo>
                  <a:pt x="11884" y="3305"/>
                </a:lnTo>
                <a:lnTo>
                  <a:pt x="11501" y="3452"/>
                </a:lnTo>
                <a:lnTo>
                  <a:pt x="10863" y="3550"/>
                </a:lnTo>
                <a:lnTo>
                  <a:pt x="10396" y="3518"/>
                </a:lnTo>
                <a:lnTo>
                  <a:pt x="9949" y="3321"/>
                </a:lnTo>
                <a:lnTo>
                  <a:pt x="9524" y="3125"/>
                </a:lnTo>
                <a:lnTo>
                  <a:pt x="9311" y="2765"/>
                </a:lnTo>
                <a:lnTo>
                  <a:pt x="9184" y="2438"/>
                </a:lnTo>
                <a:lnTo>
                  <a:pt x="9120" y="2127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79882" name="Infopage"/>
          <p:cNvSpPr>
            <a:spLocks noEditPoints="1" noChangeArrowheads="1"/>
          </p:cNvSpPr>
          <p:nvPr/>
        </p:nvSpPr>
        <p:spPr bwMode="auto">
          <a:xfrm>
            <a:off x="1281113" y="3273425"/>
            <a:ext cx="617537" cy="86518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99 w 21600"/>
              <a:gd name="T17" fmla="*/ 12174 h 21600"/>
              <a:gd name="T18" fmla="*/ 20813 w 21600"/>
              <a:gd name="T19" fmla="*/ 171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8333" y="4025"/>
                </a:moveTo>
                <a:lnTo>
                  <a:pt x="12500" y="4025"/>
                </a:lnTo>
                <a:lnTo>
                  <a:pt x="12500" y="11094"/>
                </a:lnTo>
                <a:lnTo>
                  <a:pt x="13903" y="11094"/>
                </a:lnTo>
                <a:lnTo>
                  <a:pt x="13903" y="11618"/>
                </a:lnTo>
                <a:lnTo>
                  <a:pt x="7908" y="11618"/>
                </a:lnTo>
                <a:lnTo>
                  <a:pt x="7908" y="11078"/>
                </a:lnTo>
                <a:lnTo>
                  <a:pt x="9418" y="11078"/>
                </a:lnTo>
                <a:lnTo>
                  <a:pt x="9418" y="4549"/>
                </a:lnTo>
                <a:lnTo>
                  <a:pt x="8333" y="4549"/>
                </a:lnTo>
                <a:lnTo>
                  <a:pt x="8333" y="4025"/>
                </a:lnTo>
                <a:close/>
              </a:path>
              <a:path w="21600" h="21600" extrusionOk="0">
                <a:moveTo>
                  <a:pt x="9120" y="2127"/>
                </a:moveTo>
                <a:lnTo>
                  <a:pt x="9120" y="1783"/>
                </a:lnTo>
                <a:lnTo>
                  <a:pt x="9269" y="1538"/>
                </a:lnTo>
                <a:lnTo>
                  <a:pt x="9588" y="1194"/>
                </a:lnTo>
                <a:lnTo>
                  <a:pt x="10013" y="998"/>
                </a:lnTo>
                <a:lnTo>
                  <a:pt x="10396" y="850"/>
                </a:lnTo>
                <a:lnTo>
                  <a:pt x="10906" y="801"/>
                </a:lnTo>
                <a:lnTo>
                  <a:pt x="11480" y="900"/>
                </a:lnTo>
                <a:lnTo>
                  <a:pt x="11926" y="1047"/>
                </a:lnTo>
                <a:lnTo>
                  <a:pt x="12266" y="1292"/>
                </a:lnTo>
                <a:lnTo>
                  <a:pt x="12500" y="1587"/>
                </a:lnTo>
                <a:lnTo>
                  <a:pt x="12649" y="1832"/>
                </a:lnTo>
                <a:lnTo>
                  <a:pt x="12692" y="2143"/>
                </a:lnTo>
                <a:lnTo>
                  <a:pt x="12649" y="2421"/>
                </a:lnTo>
                <a:lnTo>
                  <a:pt x="12500" y="2781"/>
                </a:lnTo>
                <a:lnTo>
                  <a:pt x="12330" y="3060"/>
                </a:lnTo>
                <a:lnTo>
                  <a:pt x="11884" y="3305"/>
                </a:lnTo>
                <a:lnTo>
                  <a:pt x="11501" y="3452"/>
                </a:lnTo>
                <a:lnTo>
                  <a:pt x="10863" y="3550"/>
                </a:lnTo>
                <a:lnTo>
                  <a:pt x="10396" y="3518"/>
                </a:lnTo>
                <a:lnTo>
                  <a:pt x="9949" y="3321"/>
                </a:lnTo>
                <a:lnTo>
                  <a:pt x="9524" y="3125"/>
                </a:lnTo>
                <a:lnTo>
                  <a:pt x="9311" y="2765"/>
                </a:lnTo>
                <a:lnTo>
                  <a:pt x="9184" y="2438"/>
                </a:lnTo>
                <a:lnTo>
                  <a:pt x="9120" y="2127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79883" name="Infopage"/>
          <p:cNvSpPr>
            <a:spLocks noEditPoints="1" noChangeArrowheads="1"/>
          </p:cNvSpPr>
          <p:nvPr/>
        </p:nvSpPr>
        <p:spPr bwMode="auto">
          <a:xfrm>
            <a:off x="1495425" y="3489325"/>
            <a:ext cx="617538" cy="86518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99 w 21600"/>
              <a:gd name="T17" fmla="*/ 12174 h 21600"/>
              <a:gd name="T18" fmla="*/ 20813 w 21600"/>
              <a:gd name="T19" fmla="*/ 171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8333" y="4025"/>
                </a:moveTo>
                <a:lnTo>
                  <a:pt x="12500" y="4025"/>
                </a:lnTo>
                <a:lnTo>
                  <a:pt x="12500" y="11094"/>
                </a:lnTo>
                <a:lnTo>
                  <a:pt x="13903" y="11094"/>
                </a:lnTo>
                <a:lnTo>
                  <a:pt x="13903" y="11618"/>
                </a:lnTo>
                <a:lnTo>
                  <a:pt x="7908" y="11618"/>
                </a:lnTo>
                <a:lnTo>
                  <a:pt x="7908" y="11078"/>
                </a:lnTo>
                <a:lnTo>
                  <a:pt x="9418" y="11078"/>
                </a:lnTo>
                <a:lnTo>
                  <a:pt x="9418" y="4549"/>
                </a:lnTo>
                <a:lnTo>
                  <a:pt x="8333" y="4549"/>
                </a:lnTo>
                <a:lnTo>
                  <a:pt x="8333" y="4025"/>
                </a:lnTo>
                <a:close/>
              </a:path>
              <a:path w="21600" h="21600" extrusionOk="0">
                <a:moveTo>
                  <a:pt x="9120" y="2127"/>
                </a:moveTo>
                <a:lnTo>
                  <a:pt x="9120" y="1783"/>
                </a:lnTo>
                <a:lnTo>
                  <a:pt x="9269" y="1538"/>
                </a:lnTo>
                <a:lnTo>
                  <a:pt x="9588" y="1194"/>
                </a:lnTo>
                <a:lnTo>
                  <a:pt x="10013" y="998"/>
                </a:lnTo>
                <a:lnTo>
                  <a:pt x="10396" y="850"/>
                </a:lnTo>
                <a:lnTo>
                  <a:pt x="10906" y="801"/>
                </a:lnTo>
                <a:lnTo>
                  <a:pt x="11480" y="900"/>
                </a:lnTo>
                <a:lnTo>
                  <a:pt x="11926" y="1047"/>
                </a:lnTo>
                <a:lnTo>
                  <a:pt x="12266" y="1292"/>
                </a:lnTo>
                <a:lnTo>
                  <a:pt x="12500" y="1587"/>
                </a:lnTo>
                <a:lnTo>
                  <a:pt x="12649" y="1832"/>
                </a:lnTo>
                <a:lnTo>
                  <a:pt x="12692" y="2143"/>
                </a:lnTo>
                <a:lnTo>
                  <a:pt x="12649" y="2421"/>
                </a:lnTo>
                <a:lnTo>
                  <a:pt x="12500" y="2781"/>
                </a:lnTo>
                <a:lnTo>
                  <a:pt x="12330" y="3060"/>
                </a:lnTo>
                <a:lnTo>
                  <a:pt x="11884" y="3305"/>
                </a:lnTo>
                <a:lnTo>
                  <a:pt x="11501" y="3452"/>
                </a:lnTo>
                <a:lnTo>
                  <a:pt x="10863" y="3550"/>
                </a:lnTo>
                <a:lnTo>
                  <a:pt x="10396" y="3518"/>
                </a:lnTo>
                <a:lnTo>
                  <a:pt x="9949" y="3321"/>
                </a:lnTo>
                <a:lnTo>
                  <a:pt x="9524" y="3125"/>
                </a:lnTo>
                <a:lnTo>
                  <a:pt x="9311" y="2765"/>
                </a:lnTo>
                <a:lnTo>
                  <a:pt x="9184" y="2438"/>
                </a:lnTo>
                <a:lnTo>
                  <a:pt x="9120" y="2127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79884" name="Rectangle 12"/>
          <p:cNvSpPr>
            <a:spLocks noChangeArrowheads="1"/>
          </p:cNvSpPr>
          <p:nvPr/>
        </p:nvSpPr>
        <p:spPr bwMode="auto">
          <a:xfrm>
            <a:off x="6465888" y="1628775"/>
            <a:ext cx="324008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</a:pPr>
            <a:r>
              <a:rPr lang="en-CA" sz="2800" b="1">
                <a:latin typeface="Verdana" pitchFamily="34" charset="0"/>
              </a:rPr>
              <a:t>New site</a:t>
            </a:r>
          </a:p>
          <a:p>
            <a:pPr marL="1600200" lvl="3" indent="-22860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endParaRPr lang="da-DK" sz="1600">
              <a:latin typeface="Verdana" pitchFamily="34" charset="0"/>
            </a:endParaRPr>
          </a:p>
        </p:txBody>
      </p:sp>
      <p:sp>
        <p:nvSpPr>
          <p:cNvPr id="79885" name="Infopage"/>
          <p:cNvSpPr>
            <a:spLocks noEditPoints="1" noChangeArrowheads="1"/>
          </p:cNvSpPr>
          <p:nvPr/>
        </p:nvSpPr>
        <p:spPr bwMode="auto">
          <a:xfrm>
            <a:off x="7545388" y="2492375"/>
            <a:ext cx="617537" cy="86518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99 w 21600"/>
              <a:gd name="T17" fmla="*/ 12174 h 21600"/>
              <a:gd name="T18" fmla="*/ 20813 w 21600"/>
              <a:gd name="T19" fmla="*/ 171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8333" y="4025"/>
                </a:moveTo>
                <a:lnTo>
                  <a:pt x="12500" y="4025"/>
                </a:lnTo>
                <a:lnTo>
                  <a:pt x="12500" y="11094"/>
                </a:lnTo>
                <a:lnTo>
                  <a:pt x="13903" y="11094"/>
                </a:lnTo>
                <a:lnTo>
                  <a:pt x="13903" y="11618"/>
                </a:lnTo>
                <a:lnTo>
                  <a:pt x="7908" y="11618"/>
                </a:lnTo>
                <a:lnTo>
                  <a:pt x="7908" y="11078"/>
                </a:lnTo>
                <a:lnTo>
                  <a:pt x="9418" y="11078"/>
                </a:lnTo>
                <a:lnTo>
                  <a:pt x="9418" y="4549"/>
                </a:lnTo>
                <a:lnTo>
                  <a:pt x="8333" y="4549"/>
                </a:lnTo>
                <a:lnTo>
                  <a:pt x="8333" y="4025"/>
                </a:lnTo>
                <a:close/>
              </a:path>
              <a:path w="21600" h="21600" extrusionOk="0">
                <a:moveTo>
                  <a:pt x="9120" y="2127"/>
                </a:moveTo>
                <a:lnTo>
                  <a:pt x="9120" y="1783"/>
                </a:lnTo>
                <a:lnTo>
                  <a:pt x="9269" y="1538"/>
                </a:lnTo>
                <a:lnTo>
                  <a:pt x="9588" y="1194"/>
                </a:lnTo>
                <a:lnTo>
                  <a:pt x="10013" y="998"/>
                </a:lnTo>
                <a:lnTo>
                  <a:pt x="10396" y="850"/>
                </a:lnTo>
                <a:lnTo>
                  <a:pt x="10906" y="801"/>
                </a:lnTo>
                <a:lnTo>
                  <a:pt x="11480" y="900"/>
                </a:lnTo>
                <a:lnTo>
                  <a:pt x="11926" y="1047"/>
                </a:lnTo>
                <a:lnTo>
                  <a:pt x="12266" y="1292"/>
                </a:lnTo>
                <a:lnTo>
                  <a:pt x="12500" y="1587"/>
                </a:lnTo>
                <a:lnTo>
                  <a:pt x="12649" y="1832"/>
                </a:lnTo>
                <a:lnTo>
                  <a:pt x="12692" y="2143"/>
                </a:lnTo>
                <a:lnTo>
                  <a:pt x="12649" y="2421"/>
                </a:lnTo>
                <a:lnTo>
                  <a:pt x="12500" y="2781"/>
                </a:lnTo>
                <a:lnTo>
                  <a:pt x="12330" y="3060"/>
                </a:lnTo>
                <a:lnTo>
                  <a:pt x="11884" y="3305"/>
                </a:lnTo>
                <a:lnTo>
                  <a:pt x="11501" y="3452"/>
                </a:lnTo>
                <a:lnTo>
                  <a:pt x="10863" y="3550"/>
                </a:lnTo>
                <a:lnTo>
                  <a:pt x="10396" y="3518"/>
                </a:lnTo>
                <a:lnTo>
                  <a:pt x="9949" y="3321"/>
                </a:lnTo>
                <a:lnTo>
                  <a:pt x="9524" y="3125"/>
                </a:lnTo>
                <a:lnTo>
                  <a:pt x="9311" y="2765"/>
                </a:lnTo>
                <a:lnTo>
                  <a:pt x="9184" y="2438"/>
                </a:lnTo>
                <a:lnTo>
                  <a:pt x="9120" y="2127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  <a:p>
            <a:r>
              <a:rPr lang="da-DK"/>
              <a:t>INTERNATIONALT SEKRETARIAT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ECTS context</a:t>
            </a:r>
            <a:endParaRPr lang="en-CA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Decentralized data</a:t>
            </a:r>
          </a:p>
          <a:p>
            <a:r>
              <a:rPr lang="fr-CA"/>
              <a:t>Users without any cultural references</a:t>
            </a:r>
          </a:p>
          <a:p>
            <a:endParaRPr lang="fr-CA"/>
          </a:p>
          <a:p>
            <a:pPr>
              <a:buFont typeface="Wingdings" pitchFamily="2" charset="2"/>
              <a:buNone/>
            </a:pPr>
            <a:endParaRPr lang="fr-CA"/>
          </a:p>
          <a:p>
            <a:pPr>
              <a:buFont typeface="Wingdings" pitchFamily="2" charset="2"/>
              <a:buNone/>
            </a:pPr>
            <a:r>
              <a:rPr lang="fr-CA"/>
              <a:t>How to organise information?</a:t>
            </a:r>
          </a:p>
          <a:p>
            <a:endParaRPr lang="fr-CA" sz="2000"/>
          </a:p>
          <a:p>
            <a:endParaRPr lang="fr-CA" sz="2000"/>
          </a:p>
          <a:p>
            <a:endParaRPr lang="en-CA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u">
  <a:themeElements>
    <a:clrScheme name="a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u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881</Words>
  <Application>Microsoft Office PowerPoint</Application>
  <PresentationFormat>A4 (210 x 297 mm)</PresentationFormat>
  <Paragraphs>220</Paragraphs>
  <Slides>14</Slides>
  <Notes>14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Diastitler</vt:lpstr>
      </vt:variant>
      <vt:variant>
        <vt:i4>14</vt:i4>
      </vt:variant>
    </vt:vector>
  </HeadingPairs>
  <TitlesOfParts>
    <vt:vector size="19" baseType="lpstr">
      <vt:lpstr>Arial</vt:lpstr>
      <vt:lpstr>Verdana</vt:lpstr>
      <vt:lpstr>Wingdings</vt:lpstr>
      <vt:lpstr>Futura Medium</vt:lpstr>
      <vt:lpstr>au</vt:lpstr>
      <vt:lpstr>Information Structure Challenge</vt:lpstr>
      <vt:lpstr>The challenges</vt:lpstr>
      <vt:lpstr>The IS Case</vt:lpstr>
      <vt:lpstr>The numbers</vt:lpstr>
      <vt:lpstr>The numbers</vt:lpstr>
      <vt:lpstr>The results</vt:lpstr>
      <vt:lpstr>Why?</vt:lpstr>
      <vt:lpstr>Silo thinking</vt:lpstr>
      <vt:lpstr>ECTS context</vt:lpstr>
      <vt:lpstr>Where does it belong?</vt:lpstr>
      <vt:lpstr>Focus on the user</vt:lpstr>
      <vt:lpstr>How to?</vt:lpstr>
      <vt:lpstr>Central point of service</vt:lpstr>
      <vt:lpstr>Dias nummer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is</dc:creator>
  <cp:lastModifiedBy>ADMIEBN</cp:lastModifiedBy>
  <cp:revision>10</cp:revision>
  <dcterms:created xsi:type="dcterms:W3CDTF">2006-12-11T10:24:04Z</dcterms:created>
  <dcterms:modified xsi:type="dcterms:W3CDTF">2010-04-28T08:00:16Z</dcterms:modified>
</cp:coreProperties>
</file>