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4" r:id="rId4"/>
    <p:sldId id="261" r:id="rId5"/>
    <p:sldId id="262" r:id="rId6"/>
    <p:sldId id="265" r:id="rId7"/>
    <p:sldId id="263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762DB-F3EC-794A-8BC5-F1F39EEA022E}" v="1322" dt="2022-11-07T10:55:49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03"/>
    <p:restoredTop sz="96344"/>
  </p:normalViewPr>
  <p:slideViewPr>
    <p:cSldViewPr snapToGrid="0">
      <p:cViewPr varScale="1">
        <p:scale>
          <a:sx n="75" d="100"/>
          <a:sy n="75" d="100"/>
        </p:scale>
        <p:origin x="1445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F9FBB-369C-ED45-A2DB-660B4C048989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869A-3CA8-4546-862B-8F31055B61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507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997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3096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283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222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656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CE869A-3CA8-4546-862B-8F31055B61B2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201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A9AFA-CA71-5509-6E91-CDADEF798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DF61852-9545-659E-C804-3359D968E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2207ACF-7823-818D-4707-BE22CAAD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A0F457-36E7-3E41-0F59-6F156D45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CD900BB-71AA-38FC-2DD4-AC1D3618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92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2156D-F159-8300-597D-FD4706DA7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353A477-688A-F0B9-E5FD-FB2B69360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036FADB-8F51-606F-9666-6E97ABFC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080D8D-AD9D-6999-EA30-3582FDB6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65465F-AFA9-8AE9-55AE-0DCF21F7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022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3493FB7-1837-D2F0-EF6A-5523EE5EE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AE6E4F4-8A1D-A9C6-B768-D99BFFAED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4E91989-7E15-E667-ECA2-C093DD26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9457721-2CD4-103A-2B97-1D708D580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CCD9533-4712-2FFA-0E63-FD0B7687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525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F15FA-C50F-45DF-3EA9-1BFD8E3C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9C894EA-F6DB-22AA-3D54-70F78AA4F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C90D061-D12C-FFD9-AF64-862EA24D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A90EFE-B5D5-7362-685A-FCBCF9F4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D4DBB7-1327-4810-37D6-71CA0312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361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5591A-1D5F-4F04-0E69-2E71E080A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1ABF31A-DCC0-ACEF-887B-8BD8DE911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045BDB-C8F0-E814-D42A-D51C753927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1DD427-379B-B39E-60D0-0DD64A45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D5A36A-1FCD-0F71-1030-E293E009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371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5C923-83EE-683B-A01B-0E675B15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EFA07F-261E-C040-0B46-F4B0AACC6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8465E0-EF7C-6F36-379B-C7735090F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EB9C7B9-B84C-C50C-F565-C413ADD8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AB7E705-C001-0BDD-19AE-4227B595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FB9B821-851C-9BF0-4C48-2967BB1D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31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57624-B5C0-879A-E9F4-8A2B3D13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185CD19-C5DC-A837-3F87-23814C2EC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4FEED85-51DE-9D9A-B7DC-7D76F8D3A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F1DBEC4-5EAA-9395-7A7C-A0D33A441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BFC26FE-E404-4201-865D-E08BBBB12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36C952C-9BB4-DFA5-3C2E-2537BF69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E932264-026A-96E9-51B3-237FB2E82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FC21AE9-DA4A-5DEB-CB7C-932781CF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259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2A110-4611-7481-3FB6-7716647AE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2D7DCBC-613C-3D35-97DC-5747B128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2BC41AD-78AC-3C9F-0FA9-8EA3CE4C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9E8A11C-2121-06FB-4BB7-C0DC8663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045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C032239-8C02-A0ED-B39C-46179D30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EC7CE1B-AB2D-BCA7-BBE7-D1447A44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D6EBC54-DD6D-0B79-53E2-05C1E77E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92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4A9B6-F16F-B875-4AA6-D4466B60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45D261C-7E1D-A6F2-4B67-FEAED1213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E78FDE9-A2AE-3B77-C607-C09DB7E0B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A6E3540-B903-67CA-4895-AAE3F437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724B8E2-DFB1-B926-B9F3-06A637DD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6038B5-2F83-8F51-F1F1-F86543F7F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656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55DFC-8620-3083-E3BE-AB65D631E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145BD30-1B73-1ED1-2269-0EE2D88C7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4BBF5D2-CED7-776B-C286-669A310C5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3210C57-E5A9-ED62-41D3-7DEF662B94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2898913" cy="365125"/>
          </a:xfrm>
          <a:prstGeom prst="rect">
            <a:avLst/>
          </a:prstGeom>
        </p:spPr>
        <p:txBody>
          <a:bodyPr/>
          <a:lstStyle/>
          <a:p>
            <a:fld id="{F5895365-AE47-0A4C-80A8-BA5D5C249E71}" type="datetimeFigureOut">
              <a:rPr lang="da-DK" smtClean="0"/>
              <a:t>13-11-2022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F1A4658-70C2-F0C0-F9C6-B56326042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F9214A5-958A-0753-0B46-1149ADF71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257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CC0F15F-666C-620D-F53F-6D4C65ECB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09F67D6-8C09-5AEE-31AA-29143A775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2B2E73-2381-468F-C276-08E3EA8F2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3F926-7C62-8641-8F0F-448D46500235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76E7C70C-F6F7-E9A3-7D7B-BF9FF4926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76962"/>
            <a:ext cx="2898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E93FB53-261D-EED9-4638-204F5E9BE366}"/>
              </a:ext>
            </a:extLst>
          </p:cNvPr>
          <p:cNvSpPr txBox="1"/>
          <p:nvPr userDrawn="1"/>
        </p:nvSpPr>
        <p:spPr>
          <a:xfrm>
            <a:off x="838200" y="6111200"/>
            <a:ext cx="26084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>
                <a:solidFill>
                  <a:srgbClr val="C00000"/>
                </a:solidFill>
              </a:rPr>
              <a:t>Karsten Pedersen, lektor, cand.mag., ph.d.</a:t>
            </a:r>
          </a:p>
          <a:p>
            <a:r>
              <a:rPr lang="da-DK" sz="1100" dirty="0" err="1">
                <a:solidFill>
                  <a:srgbClr val="C00000"/>
                </a:solidFill>
              </a:rPr>
              <a:t>kape@ruc.dk</a:t>
            </a:r>
            <a:endParaRPr lang="da-DK" sz="1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8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tsinformation.dk/eli/lta/2021/227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552FF-7611-B381-79C9-572C268718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Censors forpligtelser</a:t>
            </a:r>
          </a:p>
        </p:txBody>
      </p:sp>
    </p:spTree>
    <p:extLst>
      <p:ext uri="{BB962C8B-B14F-4D97-AF65-F5344CB8AC3E}">
        <p14:creationId xmlns:p14="http://schemas.microsoft.com/office/powerpoint/2010/main" val="102722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67C48-13FE-7AC3-45D7-6EE02C2E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Kend reglerne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54CCBF-43FB-7B11-B8F4-DAB991D6FF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Vi skal kende</a:t>
            </a:r>
            <a:r>
              <a:rPr lang="da-DK" baseline="0" dirty="0"/>
              <a:t> studieordningen</a:t>
            </a:r>
          </a:p>
          <a:p>
            <a:r>
              <a:rPr lang="da-DK" baseline="0" dirty="0"/>
              <a:t>Vi skal kende bekendtgørelsen (</a:t>
            </a:r>
            <a:r>
              <a:rPr lang="da-DK" baseline="0" dirty="0">
                <a:hlinkClick r:id="rId3"/>
              </a:rPr>
              <a:t>https://www.retsinformation.dk/eli/lta/2021/2271</a:t>
            </a:r>
            <a:r>
              <a:rPr lang="da-DK" baseline="0" dirty="0"/>
              <a:t>)</a:t>
            </a:r>
          </a:p>
          <a:p>
            <a:r>
              <a:rPr lang="da-DK" baseline="0" dirty="0"/>
              <a:t>Vi skal være klar til at argumentere med reglerne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1FDC01B-2CD9-F92C-31AF-EE57D3A396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b="1" u="sng" dirty="0"/>
              <a:t>Vi skal give en bedømmelse:</a:t>
            </a:r>
          </a:p>
          <a:p>
            <a:pPr marL="0" indent="0">
              <a:buNone/>
            </a:pPr>
            <a:r>
              <a:rPr lang="da-DK" dirty="0"/>
              <a:t>§ 25. Er bedømmerne ikke enige om karakteren, giver de hver en karakter. Den endelige karakter er gennemsnittet af disse karakterer afrundet til nærmeste karakter i karakterskalaen. Ligger gennemsnittet midt imellem to karakterer, er den endelige karakter kun nærmeste højere karakter, hvis censor har givet den højeste karakter.</a:t>
            </a:r>
          </a:p>
          <a:p>
            <a:pPr marL="0" indent="0">
              <a:buNone/>
            </a:pPr>
            <a:r>
              <a:rPr lang="da-DK" dirty="0"/>
              <a:t>§ 26. Er eksaminator og censor ikke enige om, hvorvidt præstationen skal bedømmes bestået eller Ikke bestået, er censors bedømmelse afgørende.</a:t>
            </a:r>
          </a:p>
        </p:txBody>
      </p:sp>
    </p:spTree>
    <p:extLst>
      <p:ext uri="{BB962C8B-B14F-4D97-AF65-F5344CB8AC3E}">
        <p14:creationId xmlns:p14="http://schemas.microsoft.com/office/powerpoint/2010/main" val="137737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F6111-D418-F9CB-B9F6-3B72CDAFD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Skab en god relation til eksaminator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84CA1F-CBCC-5101-13E8-A289EDCB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Men ikke for kammeratligt, det skal være professionelt</a:t>
            </a:r>
          </a:p>
          <a:p>
            <a:r>
              <a:rPr lang="da-DK" dirty="0"/>
              <a:t>Det er derfor det er en god ide at kende reglerne, for så kan man henvise til dem</a:t>
            </a:r>
          </a:p>
          <a:p>
            <a:r>
              <a:rPr lang="da-DK" dirty="0"/>
              <a:t>Det er censor der kommer med udspillet til karakter.</a:t>
            </a:r>
          </a:p>
        </p:txBody>
      </p:sp>
    </p:spTree>
    <p:extLst>
      <p:ext uri="{BB962C8B-B14F-4D97-AF65-F5344CB8AC3E}">
        <p14:creationId xmlns:p14="http://schemas.microsoft.com/office/powerpoint/2010/main" val="5380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3EB77-1142-138D-EC5B-A3F640AB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Pas på de studerende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8BB55E-AA3F-2EC7-8B17-081BA2EB7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Censor skal være de studerendes garanti for at</a:t>
            </a:r>
            <a:r>
              <a:rPr lang="da-DK" baseline="0" dirty="0"/>
              <a:t> blive behandlet efter lovgivningen § 60, 3</a:t>
            </a:r>
          </a:p>
          <a:p>
            <a:pPr marL="457200" lvl="1" indent="0">
              <a:buNone/>
            </a:pPr>
            <a:r>
              <a:rPr lang="da-DK" dirty="0"/>
              <a:t>Censor skal påse at de studerende får en ensartet og retfærdig behandling, at deres præstationer får en pålidelig bedømmelse, der er i overensstemmelse med reglerne for karaktergivning i karakterbekendtgørelsen, herunder regler fastsat herom i uddannelsens studieordning og øvrige regler for uddannelsen.</a:t>
            </a:r>
            <a:endParaRPr lang="da-DK" baseline="0" dirty="0"/>
          </a:p>
          <a:p>
            <a:r>
              <a:rPr lang="da-DK" baseline="0" dirty="0"/>
              <a:t>Vi skal gøre det klart for eksaminator og studerende at  det er vores rolle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B1BA877-78B7-FC4E-51D0-07100A2310D4}"/>
              </a:ext>
            </a:extLst>
          </p:cNvPr>
          <p:cNvSpPr txBox="1"/>
          <p:nvPr/>
        </p:nvSpPr>
        <p:spPr>
          <a:xfrm rot="959025">
            <a:off x="980334" y="2386318"/>
            <a:ext cx="5389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600" dirty="0">
                <a:solidFill>
                  <a:srgbClr val="C0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01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ED0EA-9FD5-3F66-8435-93CD0798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Forhandlinger med eksaminator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517A49-D999-5DC5-AFAA-CF282CBF7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har notatpligt ifm. votering (gemmes et år fra eksamen)</a:t>
            </a:r>
          </a:p>
          <a:p>
            <a:pPr lvl="1"/>
            <a:r>
              <a:rPr lang="da-DK" dirty="0"/>
              <a:t>Det er vigtigt, hvis der skulle komme klager</a:t>
            </a:r>
          </a:p>
          <a:p>
            <a:pPr lvl="1"/>
            <a:r>
              <a:rPr lang="da-DK" dirty="0"/>
              <a:t>Skriv kort. Især når/hvis der har været uenigheder eller blot forskelligt udgangspunkt</a:t>
            </a:r>
          </a:p>
        </p:txBody>
      </p:sp>
    </p:spTree>
    <p:extLst>
      <p:ext uri="{BB962C8B-B14F-4D97-AF65-F5344CB8AC3E}">
        <p14:creationId xmlns:p14="http://schemas.microsoft.com/office/powerpoint/2010/main" val="295685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ED0EA-9FD5-3F66-8435-93CD0798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Eks. på voteringsnotater (fra mundtlig eksamen fs 2022)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517A49-D999-5DC5-AFAA-CF282CBF7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8040"/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Gr. 11 (eksaminator xx)</a:t>
            </a:r>
          </a:p>
          <a:p>
            <a:pPr marL="1285240" lvl="1"/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Efter eksamen stod det klart at refleksionsniveauet i oplæggene og i diskussionen til eksamen var den anelse bedre der gjorde at gruppe kunne få 10.</a:t>
            </a:r>
          </a:p>
          <a:p>
            <a:pPr marL="1285240" lvl="1"/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Gruppen var meget homogen og alle svarede adækvat og beredvilligt, derfor var der ikke grund til at give forskellige karakterer</a:t>
            </a:r>
            <a:endParaRPr lang="da-DK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/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Gr. 4 (eksaminator </a:t>
            </a:r>
            <a:r>
              <a:rPr lang="da-DK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yy</a:t>
            </a:r>
            <a:r>
              <a:rPr lang="da-DK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85240" lvl="1"/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mundtlige indsats til eksamen bekræftede os i at der var tale om 4.</a:t>
            </a:r>
          </a:p>
          <a:p>
            <a:pPr marL="1285240" lvl="1"/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var en kort diskussion om den ene af de studerende skulle have 02, men vi fandt ikke at indsatsen var af en sådan karakter at det var rigtigt.</a:t>
            </a:r>
          </a:p>
        </p:txBody>
      </p:sp>
    </p:spTree>
    <p:extLst>
      <p:ext uri="{BB962C8B-B14F-4D97-AF65-F5344CB8AC3E}">
        <p14:creationId xmlns:p14="http://schemas.microsoft.com/office/powerpoint/2010/main" val="180793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F0294-44BF-2CC1-A3B7-0F627000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dirty="0"/>
              <a:t>Samarbejde med eksaminator (</a:t>
            </a:r>
            <a:r>
              <a:rPr lang="da-DK" dirty="0" err="1"/>
              <a:t>mdt</a:t>
            </a:r>
            <a:r>
              <a:rPr lang="da-DK" dirty="0"/>
              <a:t>. eksamen)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A1A632-987B-042C-DCB9-93E12F805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Vi er gæster til eksamen</a:t>
            </a:r>
          </a:p>
          <a:p>
            <a:r>
              <a:rPr lang="da-DK" dirty="0"/>
              <a:t>Aftal roller og lad eksaminator fortælle om dem</a:t>
            </a:r>
          </a:p>
          <a:p>
            <a:pPr lvl="1"/>
            <a:r>
              <a:rPr lang="da-DK" dirty="0"/>
              <a:t>Censor siger ikke så meget, tager noter og styrer tiden</a:t>
            </a:r>
          </a:p>
          <a:p>
            <a:r>
              <a:rPr lang="da-DK" dirty="0"/>
              <a:t>Det er eksaminator der er udspørger</a:t>
            </a:r>
          </a:p>
          <a:p>
            <a:pPr lvl="1"/>
            <a:r>
              <a:rPr lang="da-DK" dirty="0"/>
              <a:t>Vi kan stille spørgsmål (uddybende/interesse)</a:t>
            </a:r>
          </a:p>
          <a:p>
            <a:pPr lvl="1"/>
            <a:r>
              <a:rPr lang="da-DK" dirty="0"/>
              <a:t>Vi skal vise interesse</a:t>
            </a:r>
          </a:p>
          <a:p>
            <a:r>
              <a:rPr lang="da-DK" dirty="0"/>
              <a:t>Vi skal vise at det er os der er ”</a:t>
            </a:r>
            <a:r>
              <a:rPr lang="da-DK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studerendes garanti for at</a:t>
            </a:r>
            <a:r>
              <a:rPr lang="da-DK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blive behandlet efter lovgivningen</a:t>
            </a:r>
            <a:r>
              <a:rPr lang="da-DK" dirty="0"/>
              <a:t>”</a:t>
            </a:r>
          </a:p>
          <a:p>
            <a:r>
              <a:rPr lang="da-DK" dirty="0"/>
              <a:t>Vi skal være klar til at gribe ind, hvis der sker noget forkert</a:t>
            </a:r>
          </a:p>
          <a:p>
            <a:pPr lvl="1"/>
            <a:r>
              <a:rPr lang="da-DK" dirty="0"/>
              <a:t>Fx hjælpe med at alle får noget at sige til gruppeeksamen</a:t>
            </a:r>
          </a:p>
        </p:txBody>
      </p:sp>
    </p:spTree>
    <p:extLst>
      <p:ext uri="{BB962C8B-B14F-4D97-AF65-F5344CB8AC3E}">
        <p14:creationId xmlns:p14="http://schemas.microsoft.com/office/powerpoint/2010/main" val="1303599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506</Words>
  <Application>Microsoft Office PowerPoint</Application>
  <PresentationFormat>Widescreen</PresentationFormat>
  <Paragraphs>44</Paragraphs>
  <Slides>7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Censors forpligtelser</vt:lpstr>
      <vt:lpstr>Kend reglerne</vt:lpstr>
      <vt:lpstr>Skab en god relation til eksaminator</vt:lpstr>
      <vt:lpstr>Pas på de studerende</vt:lpstr>
      <vt:lpstr>Forhandlinger med eksaminator</vt:lpstr>
      <vt:lpstr>Eks. på voteringsnotater (fra mundtlig eksamen fs 2022)</vt:lpstr>
      <vt:lpstr>Samarbejde med eksaminator (mdt. eksamen)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Hvornår kommunikation?</dc:title>
  <dc:creator>Karsten Pedersen</dc:creator>
  <cp:lastModifiedBy>elizabethbeatrixpratt@gmail.com</cp:lastModifiedBy>
  <cp:revision>5</cp:revision>
  <dcterms:created xsi:type="dcterms:W3CDTF">2022-10-24T09:51:11Z</dcterms:created>
  <dcterms:modified xsi:type="dcterms:W3CDTF">2022-11-13T17:08:31Z</dcterms:modified>
</cp:coreProperties>
</file>